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notesSlides/notesSlide2.xml" ContentType="application/vnd.openxmlformats-officedocument.presentationml.notesSlide+xml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Overview</a:t>
            </a:r>
          </a:p>
          <a:p>
            <a:pPr/>
          </a:p>
          <a:p>
            <a:pPr/>
            <a:r>
              <a:t>Jody Leidolf – Newland Communities</a:t>
            </a:r>
          </a:p>
          <a:p>
            <a:pPr marL="302036" indent="-302036">
              <a:buSzPct val="100000"/>
              <a:buFont typeface="Wingdings"/>
              <a:buChar char="▪"/>
            </a:pPr>
            <a:r>
              <a:t>Market Positioning (the buyer)</a:t>
            </a:r>
          </a:p>
          <a:p>
            <a:pPr marL="302036" indent="-302036">
              <a:buSzPct val="100000"/>
              <a:buFont typeface="Wingdings"/>
              <a:buChar char="▪"/>
            </a:pPr>
            <a:r>
              <a:t>Development Program (integration into regional land use patterns)</a:t>
            </a:r>
          </a:p>
          <a:p>
            <a:pPr marL="302036" indent="-302036">
              <a:buSzPct val="100000"/>
              <a:buFont typeface="Wingdings"/>
              <a:buChar char="▪"/>
            </a:pPr>
            <a:r>
              <a:t>Community Metrics (sustainability, partnerships, execution)</a:t>
            </a:r>
          </a:p>
          <a:p>
            <a:pPr marL="302036" indent="-302036">
              <a:buSzPct val="100000"/>
              <a:buFont typeface="Wingdings"/>
              <a:buChar char="▪"/>
            </a:pPr>
          </a:p>
          <a:p>
            <a:pPr/>
            <a:r>
              <a:t>Colin Greene - Streetsense</a:t>
            </a:r>
          </a:p>
          <a:p>
            <a:pPr/>
            <a:r>
              <a:t>Eric Davis – Surface 678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Shape 2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Special District Zone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Shape 83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.jpeg"/><Relationship Id="rId7" Type="http://schemas.openxmlformats.org/officeDocument/2006/relationships/image" Target="../media/image3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3" Type="http://schemas.openxmlformats.org/officeDocument/2006/relationships/image" Target="../media/image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jpeg"/><Relationship Id="rId4" Type="http://schemas.openxmlformats.org/officeDocument/2006/relationships/image" Target="../media/image3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5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3" Type="http://schemas.openxmlformats.org/officeDocument/2006/relationships/image" Target="../media/image19.jpeg"/><Relationship Id="rId4" Type="http://schemas.openxmlformats.org/officeDocument/2006/relationships/image" Target="../media/image53.jpeg"/><Relationship Id="rId5" Type="http://schemas.openxmlformats.org/officeDocument/2006/relationships/image" Target="../media/image10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2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1.jpg" descr="\\Openasset\Projects\A0014\A0014_N2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14831" y="-18143"/>
            <a:ext cx="10468431" cy="692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6000" y="5708806"/>
            <a:ext cx="2590800" cy="476663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1371600" y="304389"/>
            <a:ext cx="6591300" cy="944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Transforming Lone Riders into Trail Tribes</a:t>
            </a:r>
          </a:p>
        </p:txBody>
      </p:sp>
      <p:sp>
        <p:nvSpPr>
          <p:cNvPr id="115" name="Shape 115"/>
          <p:cNvSpPr/>
          <p:nvPr/>
        </p:nvSpPr>
        <p:spPr>
          <a:xfrm>
            <a:off x="1543050" y="1282700"/>
            <a:ext cx="6248400" cy="31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Case Studies – Briar Chapel, Wendell Falls and Bexley</a:t>
            </a:r>
          </a:p>
        </p:txBody>
      </p:sp>
      <p:pic>
        <p:nvPicPr>
          <p:cNvPr id="116" name="image3.png" descr="M:\SURFACE 678 Marketing Graphics\AA-Powerpoint\Southeast ASLA Presentation\Newland-Communities-Logo-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8600" y="5169396"/>
            <a:ext cx="1905000" cy="1079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4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29200" y="5032233"/>
            <a:ext cx="1704127" cy="1704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5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34200" y="5324056"/>
            <a:ext cx="2312790" cy="1120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57200"/>
            <a:ext cx="2286000" cy="228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3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9943" y="152400"/>
            <a:ext cx="4744057" cy="335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3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9600" y="3581400"/>
            <a:ext cx="4695224" cy="3142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36.jpg"/>
          <p:cNvPicPr>
            <a:picLocks noChangeAspect="1"/>
          </p:cNvPicPr>
          <p:nvPr/>
        </p:nvPicPr>
        <p:blipFill>
          <a:blip r:embed="rId5">
            <a:extLst/>
          </a:blip>
          <a:srcRect l="10188" t="0" r="9167" b="0"/>
          <a:stretch>
            <a:fillRect/>
          </a:stretch>
        </p:blipFill>
        <p:spPr>
          <a:xfrm rot="5400000">
            <a:off x="-541929" y="1778381"/>
            <a:ext cx="5483801" cy="439994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1600200" y="3522452"/>
            <a:ext cx="228600" cy="228601"/>
          </a:xfrm>
          <a:prstGeom prst="ellipse">
            <a:avLst/>
          </a:prstGeom>
          <a:solidFill>
            <a:srgbClr val="254061"/>
          </a:solidFill>
          <a:ln w="3175">
            <a:solidFill>
              <a:srgbClr val="D9969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image37.jpg" descr="\\Openasset\Projects\A0383\A0383_N9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65808" y="0"/>
            <a:ext cx="12709808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3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7121" y="6275830"/>
            <a:ext cx="3166879" cy="582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image39.jpg" descr="\\Openasset\Projects\A0019\A0019_N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1504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3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7121" y="6275830"/>
            <a:ext cx="3166879" cy="582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3" name="image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381000"/>
            <a:ext cx="9144001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7" name="image41.jpg" descr="\\Openasset\Projects\A0383\A0383_N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3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7121" y="6275830"/>
            <a:ext cx="3166879" cy="582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3284"/>
            <a:ext cx="9144000" cy="6531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image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381000"/>
            <a:ext cx="9067800" cy="647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6" name="image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600"/>
            <a:ext cx="9127015" cy="6519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Shape 219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0" name="image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246" y="274636"/>
            <a:ext cx="9189247" cy="6126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3" name="image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271" y="0"/>
            <a:ext cx="3429001" cy="6810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4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0600" y="0"/>
            <a:ext cx="3429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6.png" descr="M:\SURFACE 678 Marketing Graphics\AA-LOGO\SURFACE LOGO\Web versions\SurfaceLogo_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413" y="2152626"/>
            <a:ext cx="3167065" cy="58261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5562600" y="2438400"/>
            <a:ext cx="2836070" cy="28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59595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M. Eric Davis, PLA, LEED AP®</a:t>
            </a:r>
          </a:p>
        </p:txBody>
      </p:sp>
      <p:sp>
        <p:nvSpPr>
          <p:cNvPr id="124" name="Shape 124"/>
          <p:cNvSpPr/>
          <p:nvPr/>
        </p:nvSpPr>
        <p:spPr>
          <a:xfrm>
            <a:off x="5562600" y="4043967"/>
            <a:ext cx="1968901" cy="28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59595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Justin Lax</a:t>
            </a:r>
          </a:p>
        </p:txBody>
      </p:sp>
      <p:pic>
        <p:nvPicPr>
          <p:cNvPr id="125" name="image7.jpg" descr="\\OPENASSET\Marketing\SURFACE 678 Marketing Graphics\AA-Powerpoint\Southeast ASLA Presentation\Newland 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417" y="533400"/>
            <a:ext cx="3390000" cy="838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5562600" y="1073655"/>
            <a:ext cx="1447800" cy="28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59595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Jody Leidolf</a:t>
            </a:r>
          </a:p>
        </p:txBody>
      </p:sp>
      <p:pic>
        <p:nvPicPr>
          <p:cNvPr id="127" name="image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0881" y="3346896"/>
            <a:ext cx="1704128" cy="1704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5021" y="5562600"/>
            <a:ext cx="2312791" cy="1120482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5562600" y="5940623"/>
            <a:ext cx="1968901" cy="289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59595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David Housekeeper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hape 227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8" name="image48.jpg" descr="\\Openasset\Projects\A0215\A0215_N1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3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7121" y="6275830"/>
            <a:ext cx="3166879" cy="582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2" name="image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374"/>
            <a:ext cx="9144000" cy="6858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5" name="image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7" y="0"/>
            <a:ext cx="914319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8" name="image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image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749"/>
            <a:ext cx="9162860" cy="6872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image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75" y="0"/>
            <a:ext cx="9151375" cy="6864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7" name="image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16" y="-27039"/>
            <a:ext cx="9148916" cy="6862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0" name="image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70" y="0"/>
            <a:ext cx="914319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image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16" y="0"/>
            <a:ext cx="9148916" cy="6862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6" name="image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06" y="0"/>
            <a:ext cx="9126795" cy="6845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276" y="205390"/>
            <a:ext cx="2171754" cy="535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9.jpg"/>
          <p:cNvPicPr>
            <a:picLocks noChangeAspect="1"/>
          </p:cNvPicPr>
          <p:nvPr/>
        </p:nvPicPr>
        <p:blipFill>
          <a:blip r:embed="rId3">
            <a:extLst/>
          </a:blip>
          <a:srcRect l="14052" t="6665" r="16927" b="5556"/>
          <a:stretch>
            <a:fillRect/>
          </a:stretch>
        </p:blipFill>
        <p:spPr>
          <a:xfrm>
            <a:off x="5333999" y="380999"/>
            <a:ext cx="3657602" cy="6019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6858000" y="2743200"/>
            <a:ext cx="152400" cy="152400"/>
          </a:xfrm>
          <a:prstGeom prst="ellipse">
            <a:avLst/>
          </a:prstGeom>
          <a:solidFill>
            <a:srgbClr val="254061"/>
          </a:solidFill>
          <a:ln w="3175">
            <a:solidFill>
              <a:srgbClr val="D9969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" name="Shape 134"/>
          <p:cNvSpPr/>
          <p:nvPr/>
        </p:nvSpPr>
        <p:spPr>
          <a:xfrm>
            <a:off x="6553200" y="3390900"/>
            <a:ext cx="152400" cy="152400"/>
          </a:xfrm>
          <a:prstGeom prst="ellipse">
            <a:avLst/>
          </a:prstGeom>
          <a:solidFill>
            <a:srgbClr val="254061"/>
          </a:solidFill>
          <a:ln w="3175">
            <a:solidFill>
              <a:srgbClr val="D9969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" name="Shape 135"/>
          <p:cNvSpPr/>
          <p:nvPr/>
        </p:nvSpPr>
        <p:spPr>
          <a:xfrm>
            <a:off x="6776257" y="3467100"/>
            <a:ext cx="152401" cy="152400"/>
          </a:xfrm>
          <a:prstGeom prst="ellipse">
            <a:avLst/>
          </a:prstGeom>
          <a:solidFill>
            <a:srgbClr val="254061"/>
          </a:solidFill>
          <a:ln w="3175">
            <a:solidFill>
              <a:srgbClr val="D9969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" name="Shape 136"/>
          <p:cNvSpPr/>
          <p:nvPr/>
        </p:nvSpPr>
        <p:spPr>
          <a:xfrm>
            <a:off x="6863542" y="3706055"/>
            <a:ext cx="152401" cy="152401"/>
          </a:xfrm>
          <a:prstGeom prst="ellipse">
            <a:avLst/>
          </a:prstGeom>
          <a:solidFill>
            <a:srgbClr val="254061"/>
          </a:solidFill>
          <a:ln w="3175">
            <a:solidFill>
              <a:srgbClr val="D9969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" name="Shape 137"/>
          <p:cNvSpPr/>
          <p:nvPr/>
        </p:nvSpPr>
        <p:spPr>
          <a:xfrm>
            <a:off x="6324600" y="4038600"/>
            <a:ext cx="152400" cy="152400"/>
          </a:xfrm>
          <a:prstGeom prst="ellipse">
            <a:avLst/>
          </a:prstGeom>
          <a:solidFill>
            <a:srgbClr val="254061"/>
          </a:solidFill>
          <a:ln w="3175">
            <a:solidFill>
              <a:srgbClr val="D9969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" name="Shape 138"/>
          <p:cNvSpPr/>
          <p:nvPr/>
        </p:nvSpPr>
        <p:spPr>
          <a:xfrm>
            <a:off x="5715000" y="4800600"/>
            <a:ext cx="152400" cy="152400"/>
          </a:xfrm>
          <a:prstGeom prst="ellipse">
            <a:avLst/>
          </a:prstGeom>
          <a:solidFill>
            <a:srgbClr val="254061"/>
          </a:solidFill>
          <a:ln w="3175">
            <a:solidFill>
              <a:srgbClr val="D9969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9" name="Shape 139"/>
          <p:cNvSpPr/>
          <p:nvPr/>
        </p:nvSpPr>
        <p:spPr>
          <a:xfrm>
            <a:off x="5867400" y="4903089"/>
            <a:ext cx="152400" cy="152401"/>
          </a:xfrm>
          <a:prstGeom prst="ellipse">
            <a:avLst/>
          </a:prstGeom>
          <a:solidFill>
            <a:srgbClr val="254061"/>
          </a:solidFill>
          <a:ln w="3175">
            <a:solidFill>
              <a:srgbClr val="D9969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" name="Shape 140"/>
          <p:cNvSpPr/>
          <p:nvPr/>
        </p:nvSpPr>
        <p:spPr>
          <a:xfrm>
            <a:off x="4718858" y="2590800"/>
            <a:ext cx="2133601" cy="26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Embrey Mill, Stafford County</a:t>
            </a:r>
          </a:p>
        </p:txBody>
      </p:sp>
      <p:sp>
        <p:nvSpPr>
          <p:cNvPr id="141" name="Shape 141"/>
          <p:cNvSpPr/>
          <p:nvPr/>
        </p:nvSpPr>
        <p:spPr>
          <a:xfrm>
            <a:off x="4283824" y="3150574"/>
            <a:ext cx="2405151" cy="26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Briar Chapel, Chatham County</a:t>
            </a:r>
          </a:p>
        </p:txBody>
      </p:sp>
      <p:sp>
        <p:nvSpPr>
          <p:cNvPr id="142" name="Shape 142"/>
          <p:cNvSpPr/>
          <p:nvPr/>
        </p:nvSpPr>
        <p:spPr>
          <a:xfrm>
            <a:off x="7159811" y="3619500"/>
            <a:ext cx="2133601" cy="26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RiverLights, Wilmington</a:t>
            </a:r>
          </a:p>
        </p:txBody>
      </p:sp>
      <p:sp>
        <p:nvSpPr>
          <p:cNvPr id="143" name="Shape 143"/>
          <p:cNvSpPr/>
          <p:nvPr/>
        </p:nvSpPr>
        <p:spPr>
          <a:xfrm>
            <a:off x="6928657" y="3300176"/>
            <a:ext cx="2133601" cy="26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Wendell Falls, Wake County</a:t>
            </a:r>
          </a:p>
        </p:txBody>
      </p:sp>
      <p:sp>
        <p:nvSpPr>
          <p:cNvPr id="144" name="Shape 144"/>
          <p:cNvSpPr/>
          <p:nvPr/>
        </p:nvSpPr>
        <p:spPr>
          <a:xfrm>
            <a:off x="4620498" y="3873546"/>
            <a:ext cx="2133601" cy="26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Nexton, Berkeley County</a:t>
            </a:r>
          </a:p>
        </p:txBody>
      </p:sp>
      <p:sp>
        <p:nvSpPr>
          <p:cNvPr id="145" name="Shape 145"/>
          <p:cNvSpPr/>
          <p:nvPr/>
        </p:nvSpPr>
        <p:spPr>
          <a:xfrm>
            <a:off x="4267200" y="4596519"/>
            <a:ext cx="2133600" cy="264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Bexley, Pasco County</a:t>
            </a:r>
          </a:p>
        </p:txBody>
      </p:sp>
      <p:sp>
        <p:nvSpPr>
          <p:cNvPr id="146" name="Shape 146"/>
          <p:cNvSpPr/>
          <p:nvPr/>
        </p:nvSpPr>
        <p:spPr>
          <a:xfrm>
            <a:off x="4419600" y="4911211"/>
            <a:ext cx="2133600" cy="442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/>
            <a:r>
              <a:t>FishHawk Ranch, Hillsborough County</a:t>
            </a:r>
          </a:p>
        </p:txBody>
      </p:sp>
      <p:sp>
        <p:nvSpPr>
          <p:cNvPr id="147" name="Shape 147"/>
          <p:cNvSpPr/>
          <p:nvPr/>
        </p:nvSpPr>
        <p:spPr>
          <a:xfrm>
            <a:off x="401758" y="1144066"/>
            <a:ext cx="3560682" cy="315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Recognition of Nodes along the East Coast Greenway (qty. 7)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Private/public trail extensions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More than 72 miles of trails added into greenway and trail systems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pic>
        <p:nvPicPr>
          <p:cNvPr id="148" name="image10.jpg" descr="C:\Users\mtobias\AppData\Local\Microsoft\Windows\Temporary Internet Files\Content.Outlook\11H9CV84\newland_map_april14_alt_rgb.jpg"/>
          <p:cNvPicPr>
            <a:picLocks noChangeAspect="1"/>
          </p:cNvPicPr>
          <p:nvPr/>
        </p:nvPicPr>
        <p:blipFill>
          <a:blip r:embed="rId4">
            <a:extLst/>
          </a:blip>
          <a:srcRect l="0" t="0" r="2324" b="0"/>
          <a:stretch>
            <a:fillRect/>
          </a:stretch>
        </p:blipFill>
        <p:spPr>
          <a:xfrm>
            <a:off x="315199" y="3866172"/>
            <a:ext cx="3733801" cy="2504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image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5" y="2457"/>
            <a:ext cx="9139920" cy="6855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2" name="image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871" y="0"/>
            <a:ext cx="9180871" cy="6886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hape 265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6" name="image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290"/>
            <a:ext cx="9144000" cy="6858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image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2" name="image6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5" name="image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6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316675" y="1512125"/>
            <a:ext cx="4572001" cy="6729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0" y="533400"/>
            <a:ext cx="2312790" cy="112048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5334000" y="609599"/>
            <a:ext cx="3560682" cy="681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TORC’s role within Briar Chapel and Wendell Falls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Triangle Off-Road Cyclist (TORC) is a non-profit, volunteer organization (501) (C) (3) dedicated to safeguarding the future of mountain biking in the Triangle area of North Carolina.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Over 500 members and growing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Began building trails in Briar Chapel in 2007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Continue expansion of trails within Briar Chapel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Sponsor races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Promotes trail access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381000" y="680789"/>
            <a:ext cx="3560682" cy="596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Events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Promote the sport of mountain biking through a warm welcome to all that enthusiastic and interested in the sport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We offer rides, clinics, and events to accommodate people with all skill levels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TORC holds several races a year with multiple categories so you can compete at your skill level as a individual or a team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Continue expansion of trails within Briar Chapel</a:t>
            </a:r>
          </a:p>
        </p:txBody>
      </p:sp>
      <p:pic>
        <p:nvPicPr>
          <p:cNvPr id="284" name="image65.jpg" descr="DSC023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6976" y="3505200"/>
            <a:ext cx="4447025" cy="2968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66.jpg" descr="DSC0236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1054" y="519751"/>
            <a:ext cx="4472582" cy="2985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/>
        </p:nvSpPr>
        <p:spPr>
          <a:xfrm>
            <a:off x="381000" y="680790"/>
            <a:ext cx="3560682" cy="4847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Events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TORC holds local group rides nearly year-round throughout the various trails for all different skill levels, with beginner rides being some of the most popular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At Briar Chapel we hold night time rides to increase participation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For the grand opening of Wendell Falls we held our first race within the community.</a:t>
            </a:r>
          </a:p>
        </p:txBody>
      </p:sp>
      <p:pic>
        <p:nvPicPr>
          <p:cNvPr id="288" name="image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0" y="3305555"/>
            <a:ext cx="4267199" cy="320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68.jpg" descr="DSC0234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2998" y="457200"/>
            <a:ext cx="4267200" cy="2848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381000" y="680789"/>
            <a:ext cx="3560682" cy="568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Maintaining Trails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TORC schedules workdays for the 500+ volunteers throughout the year to assist in the singletrack construction or maintenance of existing trails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For Briar Chapel we act as custodians of the trails insuring that the trails are safe and clean for all to enjoy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Maintaining trails is essential to ensure that new trails get built, existing trails remain stable, and that we maintain strong relationships with local public and private land owners</a:t>
            </a:r>
          </a:p>
        </p:txBody>
      </p:sp>
      <p:pic>
        <p:nvPicPr>
          <p:cNvPr id="292" name="image69.jpg"/>
          <p:cNvPicPr>
            <a:picLocks noChangeAspect="1"/>
          </p:cNvPicPr>
          <p:nvPr/>
        </p:nvPicPr>
        <p:blipFill>
          <a:blip r:embed="rId2">
            <a:extLst/>
          </a:blip>
          <a:srcRect l="10328" t="0" r="8342" b="0"/>
          <a:stretch>
            <a:fillRect/>
          </a:stretch>
        </p:blipFill>
        <p:spPr>
          <a:xfrm>
            <a:off x="4953000" y="-58452"/>
            <a:ext cx="4295273" cy="3944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70.jpg" descr="DSC0235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00" y="3806190"/>
            <a:ext cx="4572000" cy="30518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11.jpg" descr="\\Openasset\Projects\A0019\A0019_N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6615" y="1617970"/>
            <a:ext cx="4287318" cy="2858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276" y="205390"/>
            <a:ext cx="2171754" cy="53597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321277" y="1217774"/>
            <a:ext cx="3560682" cy="5126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Why do we build trails?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Trails is are the #1 amenity residents request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Welcomes the  local and regional  community into our community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Eliminates/blurs property lines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Builds community partnerships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Social capital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Promotes healthy lifestyle</a:t>
            </a:r>
          </a:p>
        </p:txBody>
      </p:sp>
      <p:pic>
        <p:nvPicPr>
          <p:cNvPr id="153" name="image12.jpg" descr="\\Openasset\Projects\A0019\A0019_N2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76615" y="0"/>
            <a:ext cx="4267385" cy="1814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13.jpg" descr="M:\SURFACE 678 Marketing Graphics\AA-Powerpoint\Southeast ASLA Presentation\briarchapel_livinghere_openspace_mountainbiking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76615" y="3942310"/>
            <a:ext cx="4287318" cy="3585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/>
        </p:nvSpPr>
        <p:spPr>
          <a:xfrm>
            <a:off x="381000" y="680789"/>
            <a:ext cx="3560682" cy="596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Wendell Falls and Briar Chapel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Private land owner sought assistance to build and develop trails as well as build and develop community 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The success of these trails have provided acceptance of the communities within the larger, regional community as well as adding to the overall length of trails for all to use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By having the unique and challenging trails, the bike community has grown significantly since the first trail was constructed in Briar Chapel</a:t>
            </a:r>
          </a:p>
        </p:txBody>
      </p:sp>
      <p:pic>
        <p:nvPicPr>
          <p:cNvPr id="296" name="image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8200" y="1447800"/>
            <a:ext cx="5491749" cy="4118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72.jpg" descr="M:\SURFACE 678 Marketing Graphics\AA-Powerpoint\Southeast ASLA Presentation\highres_4459837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244" y="2714624"/>
            <a:ext cx="5524502" cy="4143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22.jpeg" descr="M:\SURFACE 678 Marketing Graphics\AA-Powerpoint\Southeast ASLA Presentation\tt-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0753" y="-304800"/>
            <a:ext cx="4175554" cy="313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73.jpg" descr="M:\SURFACE 678 Marketing Graphics\AA-Powerpoint\Southeast ASLA Presentation\cover_2017052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93494" y="4157662"/>
            <a:ext cx="4050506" cy="2700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13.jpg" descr="M:\SURFACE 678 Marketing Graphics\AA-Powerpoint\Southeast ASLA Presentation\briarchapel_livinghere_openspace_mountainbiking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38600" y="-75711"/>
            <a:ext cx="5238752" cy="438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5877" y="3429000"/>
            <a:ext cx="4572001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983" y="0"/>
            <a:ext cx="2109617" cy="825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1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3083" y="152400"/>
            <a:ext cx="5489913" cy="424220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76200" y="1219200"/>
            <a:ext cx="3560682" cy="4834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Ten years of building trails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14 miles of trails completed, 24 total miles planned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Open to the public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Combination of hard surface, mulch, and dirt 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TORC was critical in design, construction and operation of the trail system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pic>
        <p:nvPicPr>
          <p:cNvPr id="160" name="image1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72200" y="4394605"/>
            <a:ext cx="3409897" cy="2509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7278" y="2801346"/>
            <a:ext cx="3405537" cy="2261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1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0" y="-2"/>
            <a:ext cx="4114802" cy="2858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1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983" y="0"/>
            <a:ext cx="2109617" cy="82500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2694620" y="1381526"/>
            <a:ext cx="304801" cy="304801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66" name="image20.jpeg"/>
          <p:cNvPicPr>
            <a:picLocks noChangeAspect="1"/>
          </p:cNvPicPr>
          <p:nvPr/>
        </p:nvPicPr>
        <p:blipFill>
          <a:blip r:embed="rId5">
            <a:extLst/>
          </a:blip>
          <a:srcRect l="0" t="0" r="41324" b="0"/>
          <a:stretch>
            <a:fillRect/>
          </a:stretch>
        </p:blipFill>
        <p:spPr>
          <a:xfrm>
            <a:off x="6308557" y="0"/>
            <a:ext cx="3092048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21.jpeg" descr="M:\SURFACE 678 Marketing Graphics\AA-Powerpoint\Southeast ASLA Presentation\Pages from presentation boards 5.jpg"/>
          <p:cNvPicPr>
            <a:picLocks noChangeAspect="1"/>
          </p:cNvPicPr>
          <p:nvPr/>
        </p:nvPicPr>
        <p:blipFill>
          <a:blip r:embed="rId6">
            <a:extLst/>
          </a:blip>
          <a:srcRect l="16354" t="3297" r="16096" b="0"/>
          <a:stretch>
            <a:fillRect/>
          </a:stretch>
        </p:blipFill>
        <p:spPr>
          <a:xfrm>
            <a:off x="2010733" y="2784140"/>
            <a:ext cx="4358114" cy="4036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22.jpeg" descr="M:\SURFACE 678 Marketing Graphics\AA-Powerpoint\Southeast ASLA Presentation\tt-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564619" y="881555"/>
            <a:ext cx="2575352" cy="1931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23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838200" y="4989659"/>
            <a:ext cx="2857500" cy="190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055637" cy="83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2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09829" y="-2"/>
            <a:ext cx="3668044" cy="489072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134681" y="794011"/>
            <a:ext cx="3560682" cy="567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Two years of active trail building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3.5 miles of trails completed, 12 total miles planned – links to Mingo and Neuse trails systems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Open to the public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Combination of hard surface, mulch, and dirt 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Avid and TORC construct, market and provide operational support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pic>
        <p:nvPicPr>
          <p:cNvPr id="174" name="image2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9829" y="4343400"/>
            <a:ext cx="3771532" cy="251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055637" cy="83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2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2400" y="17206"/>
            <a:ext cx="4683513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2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28600" y="4637957"/>
            <a:ext cx="2687993" cy="2677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2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914400"/>
            <a:ext cx="2459393" cy="3726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57200"/>
            <a:ext cx="2286000" cy="228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17206" y="1066800"/>
            <a:ext cx="3560682" cy="455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One year of constructing trails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3.5 miles of trails completed, 10 total miles planned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Avid Trails constructed pump track and multi-surface trail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Combination of hard surface, mulch, and dirt </a:t>
            </a: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Key marketing differentiator</a:t>
            </a:r>
          </a:p>
          <a:p>
            <a:pPr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  <a:p>
            <a:pPr marL="285750" indent="-285750">
              <a:buSzPct val="100000"/>
              <a:buFont typeface="Wingdings"/>
              <a:buChar char="▪"/>
              <a:defRPr>
                <a:solidFill>
                  <a:srgbClr val="0F253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pic>
        <p:nvPicPr>
          <p:cNvPr id="183" name="image3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5446" y="4832846"/>
            <a:ext cx="2025154" cy="2025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32.jpg"/>
          <p:cNvPicPr>
            <a:picLocks noChangeAspect="1"/>
          </p:cNvPicPr>
          <p:nvPr/>
        </p:nvPicPr>
        <p:blipFill>
          <a:blip r:embed="rId4">
            <a:extLst/>
          </a:blip>
          <a:srcRect l="0" t="2222" r="0" b="4444"/>
          <a:stretch>
            <a:fillRect/>
          </a:stretch>
        </p:blipFill>
        <p:spPr>
          <a:xfrm>
            <a:off x="5048251" y="40547"/>
            <a:ext cx="4245429" cy="693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3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3400" y="4846635"/>
            <a:ext cx="2054158" cy="2011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