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Shape 4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Things to say about steps:</a:t>
            </a:r>
          </a:p>
          <a:p>
            <a:pPr marL="342900" indent="-342900">
              <a:buSzPct val="100000"/>
              <a:buAutoNum type="arabicPeriod" startAt="1"/>
            </a:pPr>
            <a:r>
              <a:t>Identify</a:t>
            </a:r>
          </a:p>
          <a:p>
            <a:pPr marL="342900" indent="-342900">
              <a:buSzPct val="100000"/>
              <a:buAutoNum type="arabicPeriod" startAt="1"/>
            </a:pPr>
            <a:r>
              <a:t>Work with developer</a:t>
            </a:r>
          </a:p>
          <a:p>
            <a:pPr marL="342900" indent="-342900">
              <a:buSzPct val="100000"/>
              <a:buAutoNum type="arabicPeriod" startAt="1"/>
            </a:pPr>
            <a:r>
              <a:t>Must meet town standards</a:t>
            </a:r>
          </a:p>
          <a:p>
            <a:pPr marL="342900" indent="-342900">
              <a:buSzPct val="100000"/>
              <a:buAutoNum type="arabicPeriod" startAt="1"/>
            </a:pPr>
            <a:r>
              <a:t>field inspections</a:t>
            </a:r>
          </a:p>
          <a:p>
            <a:pPr marL="342900" indent="-342900">
              <a:buSzPct val="100000"/>
              <a:buAutoNum type="arabicPeriod" startAt="1"/>
            </a:pPr>
          </a:p>
          <a:p>
            <a:pPr/>
            <a:r>
              <a:t>GOAL: don’t just turn it over for the developer to build – it must meet town standards just like any other infrastructure</a:t>
            </a:r>
          </a:p>
          <a:p>
            <a:pPr/>
          </a:p>
          <a:p>
            <a:pPr/>
            <a:r>
              <a:t>KEY TO SUCCESS – also neighborhood connector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" name="Shape 21"/>
          <p:cNvSpPr/>
          <p:nvPr/>
        </p:nvSpPr>
        <p:spPr>
          <a:xfrm>
            <a:off x="8991600" y="3047"/>
            <a:ext cx="1524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2" name="Shape 22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3" name="Shape 23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4" name="Shape 24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1371600" y="2819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b="1" cap="all" spc="250" sz="1600">
                <a:solidFill>
                  <a:srgbClr val="1F497D"/>
                </a:solidFill>
              </a:defRPr>
            </a:lvl1pPr>
          </a:lstStyle>
          <a:p>
            <a:pPr/>
            <a:r>
              <a:t>Click to edit Master subtitle style</a:t>
            </a:r>
          </a:p>
        </p:txBody>
      </p:sp>
      <p:sp>
        <p:nvSpPr>
          <p:cNvPr id="26" name="Shape 26"/>
          <p:cNvSpPr/>
          <p:nvPr/>
        </p:nvSpPr>
        <p:spPr>
          <a:xfrm>
            <a:off x="155447" y="2420111"/>
            <a:ext cx="8833106" cy="1"/>
          </a:xfrm>
          <a:prstGeom prst="line">
            <a:avLst/>
          </a:prstGeom>
          <a:ln w="11430">
            <a:solidFill>
              <a:srgbClr val="88A44E"/>
            </a:solidFill>
            <a:prstDash val="sysDash"/>
          </a:ln>
        </p:spPr>
        <p:txBody>
          <a:bodyPr lIns="45719" rIns="45719"/>
          <a:lstStyle/>
          <a:p>
            <a:pPr/>
          </a:p>
        </p:txBody>
      </p:sp>
      <p:sp>
        <p:nvSpPr>
          <p:cNvPr id="27" name="Shape 27"/>
          <p:cNvSpPr/>
          <p:nvPr/>
        </p:nvSpPr>
        <p:spPr>
          <a:xfrm>
            <a:off x="152399" y="152399"/>
            <a:ext cx="8833106" cy="6547106"/>
          </a:xfrm>
          <a:prstGeom prst="rect">
            <a:avLst/>
          </a:prstGeom>
          <a:ln>
            <a:solidFill>
              <a:srgbClr val="88A44E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" name="Shape 28"/>
          <p:cNvSpPr/>
          <p:nvPr/>
        </p:nvSpPr>
        <p:spPr>
          <a:xfrm>
            <a:off x="4267200" y="2115311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9" name="Shape 29"/>
          <p:cNvSpPr/>
          <p:nvPr/>
        </p:nvSpPr>
        <p:spPr>
          <a:xfrm>
            <a:off x="4361688" y="2209800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88A44E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0" name="Shape 30"/>
          <p:cNvSpPr/>
          <p:nvPr>
            <p:ph type="title"/>
          </p:nvPr>
        </p:nvSpPr>
        <p:spPr>
          <a:xfrm>
            <a:off x="685800" y="381000"/>
            <a:ext cx="7772400" cy="1752600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xfrm>
            <a:off x="4413914" y="2253742"/>
            <a:ext cx="316172" cy="3327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161" name="Shape 161"/>
          <p:cNvSpPr/>
          <p:nvPr>
            <p:ph type="body" idx="1"/>
          </p:nvPr>
        </p:nvSpPr>
        <p:spPr>
          <a:xfrm>
            <a:off x="301752" y="1524000"/>
            <a:ext cx="8534401" cy="4599433"/>
          </a:xfrm>
          <a:prstGeom prst="rect">
            <a:avLst/>
          </a:prstGeo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62" name="Shape 162"/>
          <p:cNvSpPr/>
          <p:nvPr>
            <p:ph type="sldNum" sz="quarter" idx="2"/>
          </p:nvPr>
        </p:nvSpPr>
        <p:spPr>
          <a:xfrm>
            <a:off x="4413914" y="1094466"/>
            <a:ext cx="316172" cy="3327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0" name="Shape 170"/>
          <p:cNvSpPr/>
          <p:nvPr/>
        </p:nvSpPr>
        <p:spPr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1" name="Shape 171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2" name="Shape 172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3" name="Shape 173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4" name="Shape 174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88A44E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5" name="Shape 175"/>
          <p:cNvSpPr/>
          <p:nvPr/>
        </p:nvSpPr>
        <p:spPr>
          <a:xfrm flipH="1">
            <a:off x="7145146" y="156082"/>
            <a:ext cx="1" cy="6245353"/>
          </a:xfrm>
          <a:prstGeom prst="line">
            <a:avLst/>
          </a:prstGeom>
          <a:ln>
            <a:solidFill>
              <a:srgbClr val="88A44E"/>
            </a:solidFill>
            <a:prstDash val="sysDash"/>
          </a:ln>
        </p:spPr>
        <p:txBody>
          <a:bodyPr lIns="45719" rIns="45719"/>
          <a:lstStyle/>
          <a:p>
            <a:pPr/>
          </a:p>
        </p:txBody>
      </p:sp>
      <p:sp>
        <p:nvSpPr>
          <p:cNvPr id="176" name="Shape 176"/>
          <p:cNvSpPr/>
          <p:nvPr/>
        </p:nvSpPr>
        <p:spPr>
          <a:xfrm>
            <a:off x="6839711" y="2925763"/>
            <a:ext cx="609601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Shape 177"/>
          <p:cNvSpPr/>
          <p:nvPr/>
        </p:nvSpPr>
        <p:spPr>
          <a:xfrm>
            <a:off x="6934200" y="3020250"/>
            <a:ext cx="420624" cy="420625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88A44E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8" name="Shape 178"/>
          <p:cNvSpPr/>
          <p:nvPr>
            <p:ph type="body" idx="1"/>
          </p:nvPr>
        </p:nvSpPr>
        <p:spPr>
          <a:xfrm>
            <a:off x="304800" y="304800"/>
            <a:ext cx="6553200" cy="5821366"/>
          </a:xfrm>
          <a:prstGeom prst="rect">
            <a:avLst/>
          </a:prstGeo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79" name="Shape 179"/>
          <p:cNvSpPr/>
          <p:nvPr>
            <p:ph type="title"/>
          </p:nvPr>
        </p:nvSpPr>
        <p:spPr>
          <a:xfrm>
            <a:off x="7391400" y="304800"/>
            <a:ext cx="1447800" cy="5851526"/>
          </a:xfrm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180" name="Shape 180"/>
          <p:cNvSpPr/>
          <p:nvPr>
            <p:ph type="sldNum" sz="quarter" idx="2"/>
          </p:nvPr>
        </p:nvSpPr>
        <p:spPr>
          <a:xfrm>
            <a:off x="6986426" y="3064193"/>
            <a:ext cx="316172" cy="3327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0" name="Shape 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8" name="Shape 48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9" name="Shape 49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0" name="Shape 50"/>
          <p:cNvSpPr/>
          <p:nvPr/>
        </p:nvSpPr>
        <p:spPr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1" name="Shape 51"/>
          <p:cNvSpPr/>
          <p:nvPr/>
        </p:nvSpPr>
        <p:spPr>
          <a:xfrm>
            <a:off x="152399" y="2286000"/>
            <a:ext cx="8833106" cy="304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" name="Shape 52"/>
          <p:cNvSpPr/>
          <p:nvPr/>
        </p:nvSpPr>
        <p:spPr>
          <a:xfrm>
            <a:off x="155447" y="142352"/>
            <a:ext cx="8833106" cy="213969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" name="Shape 53"/>
          <p:cNvSpPr/>
          <p:nvPr>
            <p:ph type="body" sz="quarter" idx="1"/>
          </p:nvPr>
        </p:nvSpPr>
        <p:spPr>
          <a:xfrm>
            <a:off x="1368425" y="2743200"/>
            <a:ext cx="6480175" cy="167322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00"/>
              </a:spcBef>
              <a:buClrTx/>
              <a:buSzTx/>
              <a:buFontTx/>
              <a:buNone/>
              <a:defRPr b="1" cap="all" spc="250" sz="1600">
                <a:solidFill>
                  <a:srgbClr val="1F497D"/>
                </a:solidFill>
              </a:defRPr>
            </a:lvl1pPr>
          </a:lstStyle>
          <a:p>
            <a:pPr/>
            <a:r>
              <a:t>Click to edit Master text styles</a:t>
            </a:r>
          </a:p>
        </p:txBody>
      </p:sp>
      <p:sp>
        <p:nvSpPr>
          <p:cNvPr id="54" name="Shape 54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5" name="Shape 55"/>
          <p:cNvSpPr/>
          <p:nvPr/>
        </p:nvSpPr>
        <p:spPr>
          <a:xfrm>
            <a:off x="152399" y="152399"/>
            <a:ext cx="8833106" cy="6547106"/>
          </a:xfrm>
          <a:prstGeom prst="rect">
            <a:avLst/>
          </a:prstGeom>
          <a:ln>
            <a:solidFill>
              <a:srgbClr val="88A44E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6" name="Shape 56"/>
          <p:cNvSpPr/>
          <p:nvPr/>
        </p:nvSpPr>
        <p:spPr>
          <a:xfrm>
            <a:off x="152399" y="2438400"/>
            <a:ext cx="8833106" cy="0"/>
          </a:xfrm>
          <a:prstGeom prst="line">
            <a:avLst/>
          </a:prstGeom>
          <a:ln w="11430">
            <a:solidFill>
              <a:srgbClr val="88A44E"/>
            </a:solidFill>
            <a:prstDash val="sysDash"/>
          </a:ln>
        </p:spPr>
        <p:txBody>
          <a:bodyPr lIns="45719" rIns="45719"/>
          <a:lstStyle/>
          <a:p>
            <a:pPr/>
          </a:p>
        </p:txBody>
      </p:sp>
      <p:sp>
        <p:nvSpPr>
          <p:cNvPr id="57" name="Shape 57"/>
          <p:cNvSpPr/>
          <p:nvPr/>
        </p:nvSpPr>
        <p:spPr>
          <a:xfrm>
            <a:off x="4267200" y="2115311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8" name="Shape 58"/>
          <p:cNvSpPr/>
          <p:nvPr/>
        </p:nvSpPr>
        <p:spPr>
          <a:xfrm>
            <a:off x="4361688" y="2209800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88A44E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9" name="Shape 59"/>
          <p:cNvSpPr/>
          <p:nvPr>
            <p:ph type="title"/>
          </p:nvPr>
        </p:nvSpPr>
        <p:spPr>
          <a:xfrm>
            <a:off x="722312" y="533400"/>
            <a:ext cx="7772401" cy="1524000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60" name="Shape 60"/>
          <p:cNvSpPr/>
          <p:nvPr>
            <p:ph type="sldNum" sz="quarter" idx="2"/>
          </p:nvPr>
        </p:nvSpPr>
        <p:spPr>
          <a:xfrm>
            <a:off x="4413914" y="2253742"/>
            <a:ext cx="316172" cy="3327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68" name="Shape 68"/>
          <p:cNvSpPr/>
          <p:nvPr/>
        </p:nvSpPr>
        <p:spPr>
          <a:xfrm flipV="1">
            <a:off x="4563080" y="1575651"/>
            <a:ext cx="8922" cy="4819558"/>
          </a:xfrm>
          <a:prstGeom prst="line">
            <a:avLst/>
          </a:prstGeom>
          <a:ln>
            <a:solidFill>
              <a:srgbClr val="1F497D"/>
            </a:solidFill>
            <a:prstDash val="sysDash"/>
          </a:ln>
        </p:spPr>
        <p:txBody>
          <a:bodyPr lIns="45719" rIns="45719"/>
          <a:lstStyle/>
          <a:p>
            <a:pPr/>
          </a:p>
        </p:txBody>
      </p:sp>
      <p:sp>
        <p:nvSpPr>
          <p:cNvPr id="69" name="Shape 69"/>
          <p:cNvSpPr/>
          <p:nvPr>
            <p:ph type="body" sz="half" idx="1"/>
          </p:nvPr>
        </p:nvSpPr>
        <p:spPr>
          <a:xfrm>
            <a:off x="301752" y="1371600"/>
            <a:ext cx="4038601" cy="4681729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  <a:lvl2pPr marL="586047" indent="-311727">
              <a:defRPr sz="2500"/>
            </a:lvl2pPr>
            <a:lvl3pPr marL="880110" indent="-285750">
              <a:defRPr sz="2500"/>
            </a:lvl3pPr>
            <a:lvl4pPr marL="1154430" indent="-285750">
              <a:defRPr sz="2500"/>
            </a:lvl4pPr>
            <a:lvl5pPr marL="1460500" indent="-317500">
              <a:defRPr sz="2500"/>
            </a:lvl5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xfrm>
            <a:off x="4413914" y="1094466"/>
            <a:ext cx="316172" cy="3327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 flipV="1">
            <a:off x="4572000" y="2200275"/>
            <a:ext cx="0" cy="4187953"/>
          </a:xfrm>
          <a:prstGeom prst="line">
            <a:avLst/>
          </a:prstGeom>
          <a:ln>
            <a:solidFill>
              <a:srgbClr val="1F497D"/>
            </a:solidFill>
            <a:prstDash val="sysDash"/>
          </a:ln>
        </p:spPr>
        <p:txBody>
          <a:bodyPr lIns="45719" rIns="45719"/>
          <a:lstStyle/>
          <a:p>
            <a:pPr/>
          </a:p>
        </p:txBody>
      </p:sp>
      <p:sp>
        <p:nvSpPr>
          <p:cNvPr id="78" name="Shape 78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9" name="Shape 79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" name="Shape 80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1" name="Shape 81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2" name="Shape 82"/>
          <p:cNvSpPr/>
          <p:nvPr/>
        </p:nvSpPr>
        <p:spPr>
          <a:xfrm>
            <a:off x="152399" y="1371600"/>
            <a:ext cx="8833106" cy="914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3" name="Shape 83"/>
          <p:cNvSpPr/>
          <p:nvPr/>
        </p:nvSpPr>
        <p:spPr>
          <a:xfrm>
            <a:off x="145922" y="6391655"/>
            <a:ext cx="8833106" cy="31089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xfrm>
            <a:off x="301752" y="1524000"/>
            <a:ext cx="4040188" cy="732975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anchor="ctr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b="1" sz="2200">
                <a:solidFill>
                  <a:srgbClr val="FFFFFF"/>
                </a:solidFill>
              </a:defRPr>
            </a:lvl1pPr>
          </a:lstStyle>
          <a:p>
            <a:pPr/>
            <a:r>
              <a:t>Click to edit Master text styles</a:t>
            </a:r>
          </a:p>
        </p:txBody>
      </p:sp>
      <p:sp>
        <p:nvSpPr>
          <p:cNvPr id="85" name="Shape 85"/>
          <p:cNvSpPr/>
          <p:nvPr>
            <p:ph type="body" sz="quarter" idx="13"/>
          </p:nvPr>
        </p:nvSpPr>
        <p:spPr>
          <a:xfrm>
            <a:off x="4791330" y="1523999"/>
            <a:ext cx="4041776" cy="731522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b="1" sz="2200">
                <a:solidFill>
                  <a:srgbClr val="FFFFFF"/>
                </a:solidFill>
              </a:defRPr>
            </a:pPr>
          </a:p>
        </p:txBody>
      </p:sp>
      <p:sp>
        <p:nvSpPr>
          <p:cNvPr id="86" name="Shape 86"/>
          <p:cNvSpPr/>
          <p:nvPr/>
        </p:nvSpPr>
        <p:spPr>
          <a:xfrm>
            <a:off x="152399" y="1280160"/>
            <a:ext cx="8833106" cy="1"/>
          </a:xfrm>
          <a:prstGeom prst="line">
            <a:avLst/>
          </a:prstGeom>
          <a:ln w="11430">
            <a:solidFill>
              <a:srgbClr val="88A44E"/>
            </a:solidFill>
            <a:prstDash val="sysDash"/>
          </a:ln>
        </p:spPr>
        <p:txBody>
          <a:bodyPr lIns="45719" rIns="45719"/>
          <a:lstStyle/>
          <a:p>
            <a:pPr/>
          </a:p>
        </p:txBody>
      </p:sp>
      <p:sp>
        <p:nvSpPr>
          <p:cNvPr id="87" name="Shape 87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88A44E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8" name="Shape 88"/>
          <p:cNvSpPr/>
          <p:nvPr/>
        </p:nvSpPr>
        <p:spPr>
          <a:xfrm>
            <a:off x="4267200" y="956036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" name="Shape 89"/>
          <p:cNvSpPr/>
          <p:nvPr/>
        </p:nvSpPr>
        <p:spPr>
          <a:xfrm>
            <a:off x="4361688" y="1050523"/>
            <a:ext cx="420625" cy="420625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88A44E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" name="Shape 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91" name="Shape 91"/>
          <p:cNvSpPr/>
          <p:nvPr>
            <p:ph type="sldNum" sz="quarter" idx="2"/>
          </p:nvPr>
        </p:nvSpPr>
        <p:spPr>
          <a:xfrm>
            <a:off x="4413914" y="1096708"/>
            <a:ext cx="316172" cy="3327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99" name="Shape 99"/>
          <p:cNvSpPr/>
          <p:nvPr>
            <p:ph type="sldNum" sz="quarter" idx="2"/>
          </p:nvPr>
        </p:nvSpPr>
        <p:spPr>
          <a:xfrm>
            <a:off x="4413914" y="1090312"/>
            <a:ext cx="316172" cy="3327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7" name="Shape 107"/>
          <p:cNvSpPr/>
          <p:nvPr/>
        </p:nvSpPr>
        <p:spPr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8" name="Shape 108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9" name="Shape 109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0" name="Shape 110"/>
          <p:cNvSpPr/>
          <p:nvPr/>
        </p:nvSpPr>
        <p:spPr>
          <a:xfrm>
            <a:off x="146303" y="6391655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1" name="Shape 111"/>
          <p:cNvSpPr/>
          <p:nvPr/>
        </p:nvSpPr>
        <p:spPr>
          <a:xfrm>
            <a:off x="152399" y="158495"/>
            <a:ext cx="8833106" cy="6547106"/>
          </a:xfrm>
          <a:prstGeom prst="rect">
            <a:avLst/>
          </a:prstGeom>
          <a:ln>
            <a:solidFill>
              <a:srgbClr val="88A44E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2" name="Shape 112"/>
          <p:cNvSpPr/>
          <p:nvPr>
            <p:ph type="sldNum" sz="quarter" idx="2"/>
          </p:nvPr>
        </p:nvSpPr>
        <p:spPr>
          <a:xfrm>
            <a:off x="4413914" y="6378891"/>
            <a:ext cx="316172" cy="3327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152399" y="152400"/>
            <a:ext cx="8833106" cy="3048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0" name="Shape 120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1" name="Shape 121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2" name="Shape 122"/>
          <p:cNvSpPr/>
          <p:nvPr/>
        </p:nvSpPr>
        <p:spPr>
          <a:xfrm>
            <a:off x="0" y="-1"/>
            <a:ext cx="9144000" cy="1188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3" name="Shape 123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4" name="Shape 124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" name="Shape 125"/>
          <p:cNvSpPr/>
          <p:nvPr>
            <p:ph type="title"/>
          </p:nvPr>
        </p:nvSpPr>
        <p:spPr>
          <a:xfrm>
            <a:off x="381000" y="914400"/>
            <a:ext cx="2362200" cy="990600"/>
          </a:xfrm>
          <a:prstGeom prst="rect">
            <a:avLst/>
          </a:prstGeom>
        </p:spPr>
        <p:txBody>
          <a:bodyPr/>
          <a:lstStyle>
            <a:lvl1pPr algn="l">
              <a:defRPr b="1" sz="2200">
                <a:solidFill>
                  <a:srgbClr val="FFFFFF"/>
                </a:solidFill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Click to edit Master text styles</a:t>
            </a:r>
          </a:p>
        </p:txBody>
      </p:sp>
      <p:sp>
        <p:nvSpPr>
          <p:cNvPr id="127" name="Shape 127"/>
          <p:cNvSpPr/>
          <p:nvPr/>
        </p:nvSpPr>
        <p:spPr>
          <a:xfrm>
            <a:off x="152399" y="152399"/>
            <a:ext cx="8833106" cy="6547106"/>
          </a:xfrm>
          <a:prstGeom prst="rect">
            <a:avLst/>
          </a:prstGeom>
          <a:ln>
            <a:solidFill>
              <a:srgbClr val="88A44E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8" name="Shape 128"/>
          <p:cNvSpPr/>
          <p:nvPr/>
        </p:nvSpPr>
        <p:spPr>
          <a:xfrm>
            <a:off x="152399" y="533400"/>
            <a:ext cx="8833106" cy="0"/>
          </a:xfrm>
          <a:prstGeom prst="line">
            <a:avLst/>
          </a:prstGeom>
          <a:ln w="11430">
            <a:solidFill>
              <a:srgbClr val="88A44E"/>
            </a:solidFill>
            <a:prstDash val="sysDash"/>
          </a:ln>
        </p:spPr>
        <p:txBody>
          <a:bodyPr lIns="45719" rIns="45719"/>
          <a:lstStyle/>
          <a:p>
            <a:pPr/>
          </a:p>
        </p:txBody>
      </p:sp>
      <p:sp>
        <p:nvSpPr>
          <p:cNvPr id="129" name="Shape 12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" name="Shape 130"/>
          <p:cNvSpPr/>
          <p:nvPr/>
        </p:nvSpPr>
        <p:spPr>
          <a:xfrm>
            <a:off x="1389888" y="323088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88A44E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149351" y="6388384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32" name="Shape 132"/>
          <p:cNvSpPr/>
          <p:nvPr>
            <p:ph type="sldNum" sz="quarter" idx="2"/>
          </p:nvPr>
        </p:nvSpPr>
        <p:spPr>
          <a:xfrm>
            <a:off x="1442114" y="367030"/>
            <a:ext cx="316172" cy="3327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152399" y="533400"/>
            <a:ext cx="8833106" cy="0"/>
          </a:xfrm>
          <a:prstGeom prst="line">
            <a:avLst/>
          </a:prstGeom>
          <a:ln w="11430">
            <a:solidFill>
              <a:srgbClr val="88A44E"/>
            </a:solidFill>
            <a:prstDash val="sysDash"/>
          </a:ln>
        </p:spPr>
        <p:txBody>
          <a:bodyPr lIns="45719" rIns="45719"/>
          <a:lstStyle/>
          <a:p>
            <a:pPr/>
          </a:p>
        </p:txBody>
      </p:sp>
      <p:sp>
        <p:nvSpPr>
          <p:cNvPr id="140" name="Shape 140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1" name="Shape 141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2" name="Shape 142"/>
          <p:cNvSpPr/>
          <p:nvPr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" name="Shape 143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4" name="Shape 144"/>
          <p:cNvSpPr/>
          <p:nvPr/>
        </p:nvSpPr>
        <p:spPr>
          <a:xfrm>
            <a:off x="152399" y="152399"/>
            <a:ext cx="8833106" cy="30175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5" name="Shape 145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6" name="Shape 146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88A44E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7" name="Shape 147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" name="Shape 148"/>
          <p:cNvSpPr/>
          <p:nvPr/>
        </p:nvSpPr>
        <p:spPr>
          <a:xfrm>
            <a:off x="1389888" y="323088"/>
            <a:ext cx="420625" cy="420624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88A44E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" name="Shape 149"/>
          <p:cNvSpPr/>
          <p:nvPr>
            <p:ph type="title"/>
          </p:nvPr>
        </p:nvSpPr>
        <p:spPr>
          <a:xfrm>
            <a:off x="3000375" y="5029200"/>
            <a:ext cx="5867400" cy="1219200"/>
          </a:xfrm>
          <a:prstGeom prst="rect">
            <a:avLst/>
          </a:prstGeom>
        </p:spPr>
        <p:txBody>
          <a:bodyPr anchor="t"/>
          <a:lstStyle>
            <a:lvl1pPr algn="l">
              <a:defRPr b="1" sz="2400">
                <a:solidFill>
                  <a:srgbClr val="1F497D"/>
                </a:solidFill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150" name="Shape 150"/>
          <p:cNvSpPr/>
          <p:nvPr>
            <p:ph type="pic" sz="half" idx="13"/>
          </p:nvPr>
        </p:nvSpPr>
        <p:spPr>
          <a:xfrm>
            <a:off x="3000375" y="609600"/>
            <a:ext cx="5867400" cy="4267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51" name="Shape 151"/>
          <p:cNvSpPr/>
          <p:nvPr>
            <p:ph type="body" sz="half" idx="1"/>
          </p:nvPr>
        </p:nvSpPr>
        <p:spPr>
          <a:xfrm>
            <a:off x="381000" y="990600"/>
            <a:ext cx="2438400" cy="5257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Click to edit Master text styles</a:t>
            </a:r>
          </a:p>
        </p:txBody>
      </p:sp>
      <p:sp>
        <p:nvSpPr>
          <p:cNvPr id="152" name="Shape 152"/>
          <p:cNvSpPr/>
          <p:nvPr/>
        </p:nvSpPr>
        <p:spPr>
          <a:xfrm>
            <a:off x="149351" y="6388384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53" name="Shape 153"/>
          <p:cNvSpPr/>
          <p:nvPr>
            <p:ph type="sldNum" sz="quarter" idx="2"/>
          </p:nvPr>
        </p:nvSpPr>
        <p:spPr>
          <a:xfrm>
            <a:off x="1442114" y="367030"/>
            <a:ext cx="316172" cy="3327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" name="Shape 3"/>
          <p:cNvSpPr/>
          <p:nvPr/>
        </p:nvSpPr>
        <p:spPr>
          <a:xfrm>
            <a:off x="0" y="-1"/>
            <a:ext cx="9144000" cy="13933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" name="Shape 5"/>
          <p:cNvSpPr/>
          <p:nvPr/>
        </p:nvSpPr>
        <p:spPr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" name="Shape 6"/>
          <p:cNvSpPr/>
          <p:nvPr/>
        </p:nvSpPr>
        <p:spPr>
          <a:xfrm>
            <a:off x="149351" y="6388384"/>
            <a:ext cx="8833106" cy="30956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" name="Shape 7"/>
          <p:cNvSpPr/>
          <p:nvPr/>
        </p:nvSpPr>
        <p:spPr>
          <a:xfrm>
            <a:off x="152399" y="155447"/>
            <a:ext cx="8833106" cy="6547106"/>
          </a:xfrm>
          <a:prstGeom prst="rect">
            <a:avLst/>
          </a:prstGeom>
          <a:ln>
            <a:solidFill>
              <a:srgbClr val="88A44E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" name="Shape 8"/>
          <p:cNvSpPr/>
          <p:nvPr/>
        </p:nvSpPr>
        <p:spPr>
          <a:xfrm>
            <a:off x="152399" y="1276742"/>
            <a:ext cx="8833106" cy="1"/>
          </a:xfrm>
          <a:prstGeom prst="line">
            <a:avLst/>
          </a:prstGeom>
          <a:ln>
            <a:solidFill>
              <a:srgbClr val="88A44E"/>
            </a:solidFill>
            <a:prstDash val="sysDash"/>
          </a:ln>
        </p:spPr>
        <p:txBody>
          <a:bodyPr lIns="45719" rIns="45719"/>
          <a:lstStyle/>
          <a:p>
            <a:pPr/>
          </a:p>
        </p:txBody>
      </p:sp>
      <p:sp>
        <p:nvSpPr>
          <p:cNvPr id="9" name="Shape 9"/>
          <p:cNvSpPr/>
          <p:nvPr/>
        </p:nvSpPr>
        <p:spPr>
          <a:xfrm>
            <a:off x="4267200" y="956036"/>
            <a:ext cx="609600" cy="6096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" name="Shape 10"/>
          <p:cNvSpPr/>
          <p:nvPr/>
        </p:nvSpPr>
        <p:spPr>
          <a:xfrm>
            <a:off x="4361688" y="1050523"/>
            <a:ext cx="420625" cy="420625"/>
          </a:xfrm>
          <a:prstGeom prst="ellipse">
            <a:avLst/>
          </a:prstGeom>
          <a:solidFill>
            <a:srgbClr val="FFFFFF"/>
          </a:solidFill>
          <a:ln w="50800" cap="rnd">
            <a:solidFill>
              <a:srgbClr val="88A44E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301752" y="228600"/>
            <a:ext cx="8534401" cy="75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normAutofit fontScale="100000" lnSpcReduction="0"/>
          </a:bodyPr>
          <a:lstStyle/>
          <a:p>
            <a:pPr/>
            <a:r>
              <a:t>Click to edit Master title style</a:t>
            </a:r>
          </a:p>
        </p:txBody>
      </p:sp>
      <p:sp>
        <p:nvSpPr>
          <p:cNvPr id="12" name="Shape 12"/>
          <p:cNvSpPr/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xfrm>
            <a:off x="4432202" y="1080664"/>
            <a:ext cx="316172" cy="3327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normAutofit fontScale="100000" lnSpcReduction="0"/>
          </a:bodyPr>
          <a:lstStyle>
            <a:lvl1pPr algn="ctr">
              <a:defRPr sz="1600">
                <a:solidFill>
                  <a:srgbClr val="88A44E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88A44E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88A44E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88A44E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88A44E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88A44E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88A44E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88A44E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88A44E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ln>
            <a:noFill/>
          </a:ln>
          <a:solidFill>
            <a:srgbClr val="88A44E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274320" marR="0" indent="-27432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85000"/>
        <a:buFont typeface="Wingdings 2"/>
        <a:buChar char="●"/>
        <a:tabLst/>
        <a:defRPr b="0" baseline="0" cap="none" i="0" spc="0" strike="noStrike" sz="27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610985" marR="0" indent="-33666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70000"/>
        <a:buFont typeface="Wingdings 2"/>
        <a:buChar char="○"/>
        <a:tabLst/>
        <a:defRPr b="0" baseline="0" cap="none" i="0" spc="0" strike="noStrike" sz="27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902970" marR="0" indent="-30861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75000"/>
        <a:buFont typeface="Wingdings 2"/>
        <a:buChar char=""/>
        <a:tabLst/>
        <a:defRPr b="0" baseline="0" cap="none" i="0" spc="0" strike="noStrike" sz="27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1177289" marR="0" indent="-30860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70000"/>
        <a:buFont typeface="Wingdings 2"/>
        <a:buChar char="○"/>
        <a:tabLst/>
        <a:defRPr b="0" baseline="0" cap="none" i="0" spc="0" strike="noStrike" sz="27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1485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 2"/>
        <a:buChar char="•"/>
        <a:tabLst/>
        <a:defRPr b="0" baseline="0" cap="none" i="0" spc="0" strike="noStrike" sz="27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1737360" marR="0" indent="-27431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80000"/>
        <a:buFont typeface="Wingdings 2"/>
        <a:buChar char="●"/>
        <a:tabLst/>
        <a:defRPr b="0" baseline="0" cap="none" i="0" spc="0" strike="noStrike" sz="27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2045969" marR="0" indent="-30860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90000"/>
        <a:buFont typeface="Wingdings 2"/>
        <a:buChar char="•"/>
        <a:tabLst/>
        <a:defRPr b="0" baseline="0" cap="none" i="0" spc="0" strike="noStrike" sz="27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2228850" marR="0" indent="-30860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 typeface="Wingdings 2"/>
        <a:buChar char="•"/>
        <a:tabLst/>
        <a:defRPr b="0" baseline="0" cap="none" i="0" spc="0" strike="noStrike" sz="27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2547257" marR="0" indent="-35269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SzPct val="90000"/>
        <a:buFont typeface="Wingdings 2"/>
        <a:buChar char="•"/>
        <a:tabLst/>
        <a:defRPr b="0" baseline="0" cap="none" i="0" spc="0" strike="noStrike" sz="2700" u="none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jpeg"/><Relationship Id="rId10" Type="http://schemas.openxmlformats.org/officeDocument/2006/relationships/image" Target="../media/image10.jpeg"/><Relationship Id="rId11" Type="http://schemas.openxmlformats.org/officeDocument/2006/relationships/image" Target="../media/image2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eg"/><Relationship Id="rId11" Type="http://schemas.openxmlformats.org/officeDocument/2006/relationships/image" Target="../media/image20.jpeg"/><Relationship Id="rId12" Type="http://schemas.openxmlformats.org/officeDocument/2006/relationships/image" Target="../media/image2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3.png"/><Relationship Id="rId4" Type="http://schemas.openxmlformats.org/officeDocument/2006/relationships/image" Target="../media/image22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3.png"/>
          <p:cNvPicPr>
            <a:picLocks noChangeAspect="1"/>
          </p:cNvPicPr>
          <p:nvPr/>
        </p:nvPicPr>
        <p:blipFill>
          <a:blip r:embed="rId2">
            <a:extLst/>
          </a:blip>
          <a:srcRect l="0" t="5707" r="0" b="2333"/>
          <a:stretch>
            <a:fillRect/>
          </a:stretch>
        </p:blipFill>
        <p:spPr>
          <a:xfrm>
            <a:off x="154690" y="2412272"/>
            <a:ext cx="8824288" cy="399723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>
            <p:ph type="subTitle" sz="quarter" idx="1"/>
          </p:nvPr>
        </p:nvSpPr>
        <p:spPr>
          <a:xfrm>
            <a:off x="1371600" y="2612568"/>
            <a:ext cx="6400800" cy="141079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pc="200" sz="1800">
                <a:solidFill>
                  <a:srgbClr val="FFFFFF"/>
                </a:solidFill>
              </a:defRPr>
            </a:lvl1pPr>
          </a:lstStyle>
          <a:p>
            <a:pPr/>
            <a:r>
              <a:t>2017 Southeast Greenways &amp; Trails Summit</a:t>
            </a:r>
          </a:p>
        </p:txBody>
      </p:sp>
      <p:sp>
        <p:nvSpPr>
          <p:cNvPr id="191" name="Shape 191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700"/>
            </a:pPr>
            <a:r>
              <a:t>Fast Tracking Greenway Construction: </a:t>
            </a:r>
            <a:br/>
            <a:r>
              <a:t>Town of Cary as Case Study</a:t>
            </a:r>
          </a:p>
        </p:txBody>
      </p:sp>
      <p:sp>
        <p:nvSpPr>
          <p:cNvPr id="192" name="Shape 192"/>
          <p:cNvSpPr/>
          <p:nvPr/>
        </p:nvSpPr>
        <p:spPr>
          <a:xfrm>
            <a:off x="3233048" y="6028849"/>
            <a:ext cx="503355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i="1" sz="1200">
                <a:solidFill>
                  <a:srgbClr val="FFFFFF"/>
                </a:solidFill>
              </a:defRPr>
            </a:lvl1pPr>
          </a:lstStyle>
          <a:p>
            <a:pPr/>
            <a:r>
              <a:t>Sandi Bailey, Facilities Planning, Town of Cary</a:t>
            </a:r>
          </a:p>
        </p:txBody>
      </p:sp>
      <p:pic>
        <p:nvPicPr>
          <p:cNvPr id="193" name="image4.png" descr="RegularTownSeal-Lar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2546" y="5157849"/>
            <a:ext cx="1161192" cy="1155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title"/>
          </p:nvPr>
        </p:nvSpPr>
        <p:spPr>
          <a:xfrm>
            <a:off x="381000" y="1114695"/>
            <a:ext cx="2362200" cy="5468985"/>
          </a:xfrm>
          <a:prstGeom prst="rect">
            <a:avLst/>
          </a:prstGeom>
        </p:spPr>
        <p:txBody>
          <a:bodyPr/>
          <a:lstStyle/>
          <a:p>
            <a:pPr defTabSz="877823">
              <a:defRPr sz="2112"/>
            </a:pPr>
            <a:br/>
            <a:br/>
            <a:r>
              <a:t>47% of  Cary’s Existing Greenways were constructed by and with private development…</a:t>
            </a:r>
            <a:br/>
            <a:br/>
            <a:r>
              <a:t>37.8 Miles of Developer-Built Greenways</a:t>
            </a:r>
            <a:br/>
            <a:br/>
            <a:br/>
          </a:p>
        </p:txBody>
      </p:sp>
      <p:sp>
        <p:nvSpPr>
          <p:cNvPr id="279" name="Shape 279"/>
          <p:cNvSpPr/>
          <p:nvPr>
            <p:ph type="body" sz="quarter" idx="1"/>
          </p:nvPr>
        </p:nvSpPr>
        <p:spPr>
          <a:xfrm>
            <a:off x="381000" y="3805645"/>
            <a:ext cx="2362200" cy="2320519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0" name="image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1355" y="604229"/>
            <a:ext cx="4328161" cy="5776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0" dir="0">
              <a:srgbClr val="000000">
                <a:alpha val="40000"/>
              </a:srgbClr>
            </a:outerShdw>
          </a:effectLst>
        </p:spPr>
      </p:pic>
      <p:pic>
        <p:nvPicPr>
          <p:cNvPr id="281" name="image9.tif"/>
          <p:cNvPicPr>
            <a:picLocks noChangeAspect="1"/>
          </p:cNvPicPr>
          <p:nvPr/>
        </p:nvPicPr>
        <p:blipFill>
          <a:blip r:embed="rId3">
            <a:extLst/>
          </a:blip>
          <a:srcRect l="19677" t="11951" r="35522" b="1223"/>
          <a:stretch>
            <a:fillRect/>
          </a:stretch>
        </p:blipFill>
        <p:spPr>
          <a:xfrm>
            <a:off x="3786187" y="1104899"/>
            <a:ext cx="4332382" cy="508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18.png"/>
          <p:cNvPicPr>
            <a:picLocks noChangeAspect="1"/>
          </p:cNvPicPr>
          <p:nvPr/>
        </p:nvPicPr>
        <p:blipFill>
          <a:blip r:embed="rId4">
            <a:extLst/>
          </a:blip>
          <a:srcRect l="1069" t="728" r="1200" b="1092"/>
          <a:stretch>
            <a:fillRect/>
          </a:stretch>
        </p:blipFill>
        <p:spPr>
          <a:xfrm>
            <a:off x="4084320" y="1114696"/>
            <a:ext cx="3701144" cy="4693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19.png"/>
          <p:cNvPicPr>
            <a:picLocks noChangeAspect="1"/>
          </p:cNvPicPr>
          <p:nvPr/>
        </p:nvPicPr>
        <p:blipFill>
          <a:blip r:embed="rId5">
            <a:extLst/>
          </a:blip>
          <a:srcRect l="464" t="380" r="624" b="953"/>
          <a:stretch>
            <a:fillRect/>
          </a:stretch>
        </p:blipFill>
        <p:spPr>
          <a:xfrm>
            <a:off x="4065666" y="1100715"/>
            <a:ext cx="3738450" cy="4707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type="body" sz="quarter" idx="1"/>
          </p:nvPr>
        </p:nvSpPr>
        <p:spPr>
          <a:xfrm>
            <a:off x="1368425" y="2743200"/>
            <a:ext cx="6480176" cy="167322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700"/>
              </a:spcBef>
              <a:defRPr spc="200" sz="3200"/>
            </a:pPr>
            <a:r>
              <a:t>The Town of Cary</a:t>
            </a:r>
          </a:p>
          <a:p>
            <a:pPr>
              <a:spcBef>
                <a:spcPts val="700"/>
              </a:spcBef>
              <a:defRPr spc="200" sz="3200"/>
            </a:pPr>
            <a:r>
              <a:t>Developer-Built Greenways Program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body" sz="quarter" idx="1"/>
          </p:nvPr>
        </p:nvSpPr>
        <p:spPr>
          <a:xfrm>
            <a:off x="381000" y="1274644"/>
            <a:ext cx="2362200" cy="4144963"/>
          </a:xfrm>
          <a:prstGeom prst="rect">
            <a:avLst/>
          </a:prstGeom>
        </p:spPr>
        <p:txBody>
          <a:bodyPr/>
          <a:lstStyle>
            <a:lvl1pPr>
              <a:defRPr i="1"/>
            </a:lvl1pPr>
          </a:lstStyle>
          <a:p>
            <a:pPr/>
            <a:r>
              <a:t>NCGS 160A-132  “A subdivision control ordinance may provide for the orderly  growth and development of  the city; … for the dedication or reservation of recreation areas… or, alternatively, for provision of funds to be used to acquire recreation areas…”</a:t>
            </a:r>
          </a:p>
        </p:txBody>
      </p:sp>
      <p:grpSp>
        <p:nvGrpSpPr>
          <p:cNvPr id="303" name="Group 303"/>
          <p:cNvGrpSpPr/>
          <p:nvPr/>
        </p:nvGrpSpPr>
        <p:grpSpPr>
          <a:xfrm>
            <a:off x="2918296" y="2965800"/>
            <a:ext cx="5982703" cy="1615441"/>
            <a:chOff x="0" y="0"/>
            <a:chExt cx="5982701" cy="1615439"/>
          </a:xfrm>
        </p:grpSpPr>
        <p:grpSp>
          <p:nvGrpSpPr>
            <p:cNvPr id="290" name="Group 290"/>
            <p:cNvGrpSpPr/>
            <p:nvPr/>
          </p:nvGrpSpPr>
          <p:grpSpPr>
            <a:xfrm>
              <a:off x="0" y="245436"/>
              <a:ext cx="1124568" cy="1124568"/>
              <a:chOff x="0" y="0"/>
              <a:chExt cx="1124567" cy="1124567"/>
            </a:xfrm>
          </p:grpSpPr>
          <p:sp>
            <p:nvSpPr>
              <p:cNvPr id="288" name="Shape 288"/>
              <p:cNvSpPr/>
              <p:nvPr/>
            </p:nvSpPr>
            <p:spPr>
              <a:xfrm>
                <a:off x="0" y="0"/>
                <a:ext cx="1124568" cy="1124568"/>
              </a:xfrm>
              <a:prstGeom prst="roundRect">
                <a:avLst>
                  <a:gd name="adj" fmla="val 7500"/>
                </a:avLst>
              </a:prstGeom>
              <a:solidFill>
                <a:schemeClr val="accent3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77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24677" y="8563"/>
                <a:ext cx="1075213" cy="1107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77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Park Land Dedication</a:t>
                </a:r>
              </a:p>
            </p:txBody>
          </p:sp>
        </p:grpSp>
        <p:sp>
          <p:nvSpPr>
            <p:cNvPr id="291" name="Shape 291"/>
            <p:cNvSpPr/>
            <p:nvPr/>
          </p:nvSpPr>
          <p:spPr>
            <a:xfrm>
              <a:off x="1248270" y="684017"/>
              <a:ext cx="247406" cy="247406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94" name="Group 294"/>
            <p:cNvGrpSpPr/>
            <p:nvPr/>
          </p:nvGrpSpPr>
          <p:grpSpPr>
            <a:xfrm>
              <a:off x="1619377" y="0"/>
              <a:ext cx="1124569" cy="1615440"/>
              <a:chOff x="0" y="0"/>
              <a:chExt cx="1124567" cy="1615439"/>
            </a:xfrm>
          </p:grpSpPr>
          <p:sp>
            <p:nvSpPr>
              <p:cNvPr id="292" name="Shape 292"/>
              <p:cNvSpPr/>
              <p:nvPr/>
            </p:nvSpPr>
            <p:spPr>
              <a:xfrm>
                <a:off x="0" y="245436"/>
                <a:ext cx="1124568" cy="1124568"/>
              </a:xfrm>
              <a:prstGeom prst="roundRect">
                <a:avLst>
                  <a:gd name="adj" fmla="val 7500"/>
                </a:avLst>
              </a:prstGeom>
              <a:solidFill>
                <a:schemeClr val="accent3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77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93" name="Shape 293"/>
              <p:cNvSpPr/>
              <p:nvPr/>
            </p:nvSpPr>
            <p:spPr>
              <a:xfrm>
                <a:off x="24677" y="0"/>
                <a:ext cx="1075213" cy="1615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77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Payments in Lieu of Park Land Dedication</a:t>
                </a:r>
              </a:p>
            </p:txBody>
          </p:sp>
        </p:grpSp>
        <p:sp>
          <p:nvSpPr>
            <p:cNvPr id="295" name="Shape 295"/>
            <p:cNvSpPr/>
            <p:nvPr/>
          </p:nvSpPr>
          <p:spPr>
            <a:xfrm>
              <a:off x="2867648" y="684017"/>
              <a:ext cx="247406" cy="247406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98" name="Group 298"/>
            <p:cNvGrpSpPr/>
            <p:nvPr/>
          </p:nvGrpSpPr>
          <p:grpSpPr>
            <a:xfrm>
              <a:off x="3238755" y="245436"/>
              <a:ext cx="1124569" cy="1124568"/>
              <a:chOff x="0" y="0"/>
              <a:chExt cx="1124567" cy="1124567"/>
            </a:xfrm>
          </p:grpSpPr>
          <p:sp>
            <p:nvSpPr>
              <p:cNvPr id="296" name="Shape 296"/>
              <p:cNvSpPr/>
              <p:nvPr/>
            </p:nvSpPr>
            <p:spPr>
              <a:xfrm>
                <a:off x="0" y="0"/>
                <a:ext cx="1124568" cy="1124568"/>
              </a:xfrm>
              <a:prstGeom prst="roundRect">
                <a:avLst>
                  <a:gd name="adj" fmla="val 7500"/>
                </a:avLst>
              </a:prstGeom>
              <a:solidFill>
                <a:schemeClr val="accent3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77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97" name="Shape 297"/>
              <p:cNvSpPr/>
              <p:nvPr/>
            </p:nvSpPr>
            <p:spPr>
              <a:xfrm>
                <a:off x="24677" y="8563"/>
                <a:ext cx="1075213" cy="1107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77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Greenway Easements</a:t>
                </a:r>
              </a:p>
            </p:txBody>
          </p:sp>
        </p:grpSp>
        <p:sp>
          <p:nvSpPr>
            <p:cNvPr id="299" name="Shape 299"/>
            <p:cNvSpPr/>
            <p:nvPr/>
          </p:nvSpPr>
          <p:spPr>
            <a:xfrm>
              <a:off x="4487026" y="684017"/>
              <a:ext cx="247406" cy="247406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02" name="Group 302"/>
            <p:cNvGrpSpPr/>
            <p:nvPr/>
          </p:nvGrpSpPr>
          <p:grpSpPr>
            <a:xfrm>
              <a:off x="4858133" y="0"/>
              <a:ext cx="1124569" cy="1615440"/>
              <a:chOff x="0" y="0"/>
              <a:chExt cx="1124567" cy="1615439"/>
            </a:xfrm>
          </p:grpSpPr>
          <p:sp>
            <p:nvSpPr>
              <p:cNvPr id="300" name="Shape 300"/>
              <p:cNvSpPr/>
              <p:nvPr/>
            </p:nvSpPr>
            <p:spPr>
              <a:xfrm>
                <a:off x="0" y="245436"/>
                <a:ext cx="1124568" cy="1124568"/>
              </a:xfrm>
              <a:prstGeom prst="roundRect">
                <a:avLst>
                  <a:gd name="adj" fmla="val 7500"/>
                </a:avLst>
              </a:prstGeom>
              <a:solidFill>
                <a:srgbClr val="FF5820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77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1" name="Shape 301"/>
              <p:cNvSpPr/>
              <p:nvPr/>
            </p:nvSpPr>
            <p:spPr>
              <a:xfrm>
                <a:off x="24677" y="0"/>
                <a:ext cx="1075213" cy="1615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77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Payment in lieu credit for greenway construction</a:t>
                </a:r>
              </a:p>
            </p:txBody>
          </p:sp>
        </p:grpSp>
      </p:grpSp>
      <p:sp>
        <p:nvSpPr>
          <p:cNvPr id="304" name="Shape 304"/>
          <p:cNvSpPr/>
          <p:nvPr/>
        </p:nvSpPr>
        <p:spPr>
          <a:xfrm>
            <a:off x="3438525" y="762000"/>
            <a:ext cx="4705350" cy="561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300">
                <a:solidFill>
                  <a:srgbClr val="88A44E"/>
                </a:solidFill>
              </a:defRPr>
            </a:lvl1pPr>
          </a:lstStyle>
          <a:p>
            <a:pPr/>
            <a:r>
              <a:t>Implementation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Process</a:t>
            </a:r>
          </a:p>
        </p:txBody>
      </p:sp>
      <p:grpSp>
        <p:nvGrpSpPr>
          <p:cNvPr id="342" name="Group 342"/>
          <p:cNvGrpSpPr/>
          <p:nvPr/>
        </p:nvGrpSpPr>
        <p:grpSpPr>
          <a:xfrm>
            <a:off x="1212667" y="1527175"/>
            <a:ext cx="6682154" cy="4572000"/>
            <a:chOff x="0" y="0"/>
            <a:chExt cx="6682153" cy="4571999"/>
          </a:xfrm>
        </p:grpSpPr>
        <p:grpSp>
          <p:nvGrpSpPr>
            <p:cNvPr id="309" name="Group 309"/>
            <p:cNvGrpSpPr/>
            <p:nvPr/>
          </p:nvGrpSpPr>
          <p:grpSpPr>
            <a:xfrm>
              <a:off x="0" y="0"/>
              <a:ext cx="1758462" cy="1055077"/>
              <a:chOff x="0" y="0"/>
              <a:chExt cx="1758461" cy="1055076"/>
            </a:xfrm>
          </p:grpSpPr>
          <p:sp>
            <p:nvSpPr>
              <p:cNvPr id="307" name="Shape 307"/>
              <p:cNvSpPr/>
              <p:nvPr/>
            </p:nvSpPr>
            <p:spPr>
              <a:xfrm>
                <a:off x="0" y="0"/>
                <a:ext cx="1758462" cy="1055077"/>
              </a:xfrm>
              <a:prstGeom prst="roundRect">
                <a:avLst>
                  <a:gd name="adj" fmla="val 10000"/>
                </a:avLst>
              </a:prstGeom>
              <a:solidFill>
                <a:schemeClr val="accent3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61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08" name="Shape 308"/>
              <p:cNvSpPr/>
              <p:nvPr/>
            </p:nvSpPr>
            <p:spPr>
              <a:xfrm>
                <a:off x="30919" y="240518"/>
                <a:ext cx="1696623" cy="574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6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Development Proposal</a:t>
                </a:r>
              </a:p>
            </p:txBody>
          </p:sp>
        </p:grpSp>
        <p:sp>
          <p:nvSpPr>
            <p:cNvPr id="310" name="Shape 310"/>
            <p:cNvSpPr/>
            <p:nvPr/>
          </p:nvSpPr>
          <p:spPr>
            <a:xfrm>
              <a:off x="1913909" y="309489"/>
              <a:ext cx="392490" cy="436099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13" name="Group 313"/>
            <p:cNvGrpSpPr/>
            <p:nvPr/>
          </p:nvGrpSpPr>
          <p:grpSpPr>
            <a:xfrm>
              <a:off x="2461846" y="0"/>
              <a:ext cx="1758462" cy="1055077"/>
              <a:chOff x="0" y="0"/>
              <a:chExt cx="1758461" cy="1055076"/>
            </a:xfrm>
          </p:grpSpPr>
          <p:sp>
            <p:nvSpPr>
              <p:cNvPr id="311" name="Shape 311"/>
              <p:cNvSpPr/>
              <p:nvPr/>
            </p:nvSpPr>
            <p:spPr>
              <a:xfrm>
                <a:off x="0" y="0"/>
                <a:ext cx="1758462" cy="1055077"/>
              </a:xfrm>
              <a:prstGeom prst="roundRect">
                <a:avLst>
                  <a:gd name="adj" fmla="val 10000"/>
                </a:avLst>
              </a:prstGeom>
              <a:solidFill>
                <a:srgbClr val="628953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61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12" name="Shape 312"/>
              <p:cNvSpPr/>
              <p:nvPr/>
            </p:nvSpPr>
            <p:spPr>
              <a:xfrm>
                <a:off x="30919" y="240518"/>
                <a:ext cx="1696623" cy="574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6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Reference PRCR Master Plan</a:t>
                </a:r>
              </a:p>
            </p:txBody>
          </p:sp>
        </p:grpSp>
        <p:sp>
          <p:nvSpPr>
            <p:cNvPr id="314" name="Shape 314"/>
            <p:cNvSpPr/>
            <p:nvPr/>
          </p:nvSpPr>
          <p:spPr>
            <a:xfrm>
              <a:off x="4375755" y="309489"/>
              <a:ext cx="392490" cy="436099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5F895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17" name="Group 317"/>
            <p:cNvGrpSpPr/>
            <p:nvPr/>
          </p:nvGrpSpPr>
          <p:grpSpPr>
            <a:xfrm>
              <a:off x="4923692" y="0"/>
              <a:ext cx="1758462" cy="1055077"/>
              <a:chOff x="0" y="0"/>
              <a:chExt cx="1758461" cy="1055076"/>
            </a:xfrm>
          </p:grpSpPr>
          <p:sp>
            <p:nvSpPr>
              <p:cNvPr id="315" name="Shape 315"/>
              <p:cNvSpPr/>
              <p:nvPr/>
            </p:nvSpPr>
            <p:spPr>
              <a:xfrm>
                <a:off x="0" y="0"/>
                <a:ext cx="1758462" cy="1055077"/>
              </a:xfrm>
              <a:prstGeom prst="roundRect">
                <a:avLst>
                  <a:gd name="adj" fmla="val 10000"/>
                </a:avLst>
              </a:prstGeom>
              <a:solidFill>
                <a:srgbClr val="55885A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61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16" name="Shape 316"/>
              <p:cNvSpPr/>
              <p:nvPr/>
            </p:nvSpPr>
            <p:spPr>
              <a:xfrm>
                <a:off x="30919" y="119868"/>
                <a:ext cx="1696623" cy="8153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6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Identify greenway construction</a:t>
                </a:r>
              </a:p>
            </p:txBody>
          </p:sp>
        </p:grpSp>
        <p:sp>
          <p:nvSpPr>
            <p:cNvPr id="318" name="Shape 318"/>
            <p:cNvSpPr/>
            <p:nvPr/>
          </p:nvSpPr>
          <p:spPr>
            <a:xfrm rot="5400000">
              <a:off x="5606678" y="1188719"/>
              <a:ext cx="392490" cy="43610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5688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21" name="Group 321"/>
            <p:cNvGrpSpPr/>
            <p:nvPr/>
          </p:nvGrpSpPr>
          <p:grpSpPr>
            <a:xfrm>
              <a:off x="4923692" y="1758461"/>
              <a:ext cx="1758462" cy="1055078"/>
              <a:chOff x="0" y="0"/>
              <a:chExt cx="1758461" cy="1055076"/>
            </a:xfrm>
          </p:grpSpPr>
          <p:sp>
            <p:nvSpPr>
              <p:cNvPr id="319" name="Shape 319"/>
              <p:cNvSpPr/>
              <p:nvPr/>
            </p:nvSpPr>
            <p:spPr>
              <a:xfrm>
                <a:off x="0" y="0"/>
                <a:ext cx="1758462" cy="1055077"/>
              </a:xfrm>
              <a:prstGeom prst="roundRect">
                <a:avLst>
                  <a:gd name="adj" fmla="val 10000"/>
                </a:avLst>
              </a:prstGeom>
              <a:solidFill>
                <a:srgbClr val="57876F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61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20" name="Shape 320"/>
              <p:cNvSpPr/>
              <p:nvPr/>
            </p:nvSpPr>
            <p:spPr>
              <a:xfrm>
                <a:off x="30919" y="361168"/>
                <a:ext cx="1696623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6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Design Review</a:t>
                </a:r>
              </a:p>
            </p:txBody>
          </p:sp>
        </p:grpSp>
        <p:sp>
          <p:nvSpPr>
            <p:cNvPr id="322" name="Shape 322"/>
            <p:cNvSpPr/>
            <p:nvPr/>
          </p:nvSpPr>
          <p:spPr>
            <a:xfrm rot="10800000">
              <a:off x="4375755" y="2067950"/>
              <a:ext cx="392490" cy="436099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58877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25" name="Group 325"/>
            <p:cNvGrpSpPr/>
            <p:nvPr/>
          </p:nvGrpSpPr>
          <p:grpSpPr>
            <a:xfrm>
              <a:off x="2461846" y="1758461"/>
              <a:ext cx="1758462" cy="1055078"/>
              <a:chOff x="0" y="0"/>
              <a:chExt cx="1758461" cy="1055076"/>
            </a:xfrm>
          </p:grpSpPr>
          <p:sp>
            <p:nvSpPr>
              <p:cNvPr id="323" name="Shape 323"/>
              <p:cNvSpPr/>
              <p:nvPr/>
            </p:nvSpPr>
            <p:spPr>
              <a:xfrm>
                <a:off x="0" y="0"/>
                <a:ext cx="1758462" cy="1055077"/>
              </a:xfrm>
              <a:prstGeom prst="roundRect">
                <a:avLst>
                  <a:gd name="adj" fmla="val 10000"/>
                </a:avLst>
              </a:prstGeom>
              <a:solidFill>
                <a:srgbClr val="5A8782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61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24" name="Shape 324"/>
              <p:cNvSpPr/>
              <p:nvPr/>
            </p:nvSpPr>
            <p:spPr>
              <a:xfrm>
                <a:off x="30919" y="240518"/>
                <a:ext cx="1696623" cy="574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6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Create Invoice to reflect credits</a:t>
                </a:r>
              </a:p>
            </p:txBody>
          </p:sp>
        </p:grpSp>
        <p:sp>
          <p:nvSpPr>
            <p:cNvPr id="326" name="Shape 326"/>
            <p:cNvSpPr/>
            <p:nvPr/>
          </p:nvSpPr>
          <p:spPr>
            <a:xfrm rot="10800000">
              <a:off x="1913909" y="2067950"/>
              <a:ext cx="392490" cy="436099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5B818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29" name="Group 329"/>
            <p:cNvGrpSpPr/>
            <p:nvPr/>
          </p:nvGrpSpPr>
          <p:grpSpPr>
            <a:xfrm>
              <a:off x="0" y="1758461"/>
              <a:ext cx="1758462" cy="1055078"/>
              <a:chOff x="0" y="0"/>
              <a:chExt cx="1758461" cy="1055076"/>
            </a:xfrm>
          </p:grpSpPr>
          <p:sp>
            <p:nvSpPr>
              <p:cNvPr id="327" name="Shape 327"/>
              <p:cNvSpPr/>
              <p:nvPr/>
            </p:nvSpPr>
            <p:spPr>
              <a:xfrm>
                <a:off x="0" y="0"/>
                <a:ext cx="1758462" cy="1055077"/>
              </a:xfrm>
              <a:prstGeom prst="roundRect">
                <a:avLst>
                  <a:gd name="adj" fmla="val 10000"/>
                </a:avLst>
              </a:prstGeom>
              <a:solidFill>
                <a:srgbClr val="5C7A86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61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30919" y="361168"/>
                <a:ext cx="1696623" cy="3327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6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Construction</a:t>
                </a:r>
              </a:p>
            </p:txBody>
          </p:sp>
        </p:grpSp>
        <p:sp>
          <p:nvSpPr>
            <p:cNvPr id="330" name="Shape 330"/>
            <p:cNvSpPr/>
            <p:nvPr/>
          </p:nvSpPr>
          <p:spPr>
            <a:xfrm rot="5400000">
              <a:off x="682986" y="2947181"/>
              <a:ext cx="392490" cy="436099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5D6F8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33" name="Group 333"/>
            <p:cNvGrpSpPr/>
            <p:nvPr/>
          </p:nvGrpSpPr>
          <p:grpSpPr>
            <a:xfrm>
              <a:off x="0" y="3516922"/>
              <a:ext cx="1758462" cy="1055078"/>
              <a:chOff x="0" y="0"/>
              <a:chExt cx="1758461" cy="1055076"/>
            </a:xfrm>
          </p:grpSpPr>
          <p:sp>
            <p:nvSpPr>
              <p:cNvPr id="331" name="Shape 331"/>
              <p:cNvSpPr/>
              <p:nvPr/>
            </p:nvSpPr>
            <p:spPr>
              <a:xfrm>
                <a:off x="0" y="0"/>
                <a:ext cx="1758462" cy="1055077"/>
              </a:xfrm>
              <a:prstGeom prst="roundRect">
                <a:avLst>
                  <a:gd name="adj" fmla="val 10000"/>
                </a:avLst>
              </a:prstGeom>
              <a:solidFill>
                <a:srgbClr val="5E6B85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61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30919" y="240518"/>
                <a:ext cx="1696623" cy="574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6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Municipal Inspections </a:t>
                </a:r>
              </a:p>
            </p:txBody>
          </p:sp>
        </p:grpSp>
        <p:sp>
          <p:nvSpPr>
            <p:cNvPr id="334" name="Shape 334"/>
            <p:cNvSpPr/>
            <p:nvPr/>
          </p:nvSpPr>
          <p:spPr>
            <a:xfrm>
              <a:off x="1913909" y="3826411"/>
              <a:ext cx="392490" cy="43610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rgbClr val="6060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37" name="Group 337"/>
            <p:cNvGrpSpPr/>
            <p:nvPr/>
          </p:nvGrpSpPr>
          <p:grpSpPr>
            <a:xfrm>
              <a:off x="2461846" y="3516922"/>
              <a:ext cx="1758462" cy="1055078"/>
              <a:chOff x="0" y="0"/>
              <a:chExt cx="1758461" cy="1055076"/>
            </a:xfrm>
          </p:grpSpPr>
          <p:sp>
            <p:nvSpPr>
              <p:cNvPr id="335" name="Shape 335"/>
              <p:cNvSpPr/>
              <p:nvPr/>
            </p:nvSpPr>
            <p:spPr>
              <a:xfrm>
                <a:off x="0" y="0"/>
                <a:ext cx="1758462" cy="1055077"/>
              </a:xfrm>
              <a:prstGeom prst="roundRect">
                <a:avLst>
                  <a:gd name="adj" fmla="val 10000"/>
                </a:avLst>
              </a:prstGeom>
              <a:solidFill>
                <a:srgbClr val="626084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61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30919" y="240518"/>
                <a:ext cx="1696623" cy="574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6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Project Acceptance</a:t>
                </a:r>
              </a:p>
            </p:txBody>
          </p:sp>
        </p:grpSp>
        <p:sp>
          <p:nvSpPr>
            <p:cNvPr id="338" name="Shape 338"/>
            <p:cNvSpPr/>
            <p:nvPr/>
          </p:nvSpPr>
          <p:spPr>
            <a:xfrm>
              <a:off x="4375755" y="3826411"/>
              <a:ext cx="392490" cy="436100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41" name="Group 341"/>
            <p:cNvGrpSpPr/>
            <p:nvPr/>
          </p:nvGrpSpPr>
          <p:grpSpPr>
            <a:xfrm>
              <a:off x="4923692" y="3516922"/>
              <a:ext cx="1758462" cy="1055078"/>
              <a:chOff x="0" y="0"/>
              <a:chExt cx="1758461" cy="1055076"/>
            </a:xfrm>
          </p:grpSpPr>
          <p:sp>
            <p:nvSpPr>
              <p:cNvPr id="339" name="Shape 339"/>
              <p:cNvSpPr/>
              <p:nvPr/>
            </p:nvSpPr>
            <p:spPr>
              <a:xfrm>
                <a:off x="0" y="0"/>
                <a:ext cx="1758462" cy="1055077"/>
              </a:xfrm>
              <a:prstGeom prst="roundRect">
                <a:avLst>
                  <a:gd name="adj" fmla="val 10000"/>
                </a:avLst>
              </a:prstGeom>
              <a:solidFill>
                <a:schemeClr val="accent4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61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30919" y="240518"/>
                <a:ext cx="1696623" cy="574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61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Greenway Open to Public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body" sz="quarter" idx="1"/>
          </p:nvPr>
        </p:nvSpPr>
        <p:spPr>
          <a:xfrm>
            <a:off x="1368425" y="2743200"/>
            <a:ext cx="6480176" cy="1673225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pc="200" sz="3200"/>
            </a:lvl1pPr>
          </a:lstStyle>
          <a:p>
            <a:pPr/>
            <a:r>
              <a:t>Project Example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type="body" sz="quarter" idx="1"/>
          </p:nvPr>
        </p:nvSpPr>
        <p:spPr>
          <a:xfrm>
            <a:off x="301752" y="1523999"/>
            <a:ext cx="4040188" cy="732976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Proposed Development</a:t>
            </a:r>
          </a:p>
        </p:txBody>
      </p:sp>
      <p:sp>
        <p:nvSpPr>
          <p:cNvPr id="347" name="Shape 347"/>
          <p:cNvSpPr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spcBef>
                <a:spcPts val="500"/>
              </a:spcBef>
              <a:buClrTx/>
              <a:buSzTx/>
              <a:buFontTx/>
              <a:buNone/>
              <a:defRPr b="1" sz="2200">
                <a:solidFill>
                  <a:srgbClr val="FFFFFF"/>
                </a:solidFill>
              </a:defRPr>
            </a:lvl1pPr>
          </a:lstStyle>
          <a:p>
            <a:pPr/>
            <a:r>
              <a:t>PRCR Master Plan</a:t>
            </a:r>
          </a:p>
        </p:txBody>
      </p:sp>
      <p:pic>
        <p:nvPicPr>
          <p:cNvPr id="348" name="image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625" y="2594316"/>
            <a:ext cx="4193257" cy="3448214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Fryars Gate</a:t>
            </a:r>
          </a:p>
        </p:txBody>
      </p:sp>
      <p:pic>
        <p:nvPicPr>
          <p:cNvPr id="350" name="image21.png"/>
          <p:cNvPicPr>
            <a:picLocks noChangeAspect="1"/>
          </p:cNvPicPr>
          <p:nvPr/>
        </p:nvPicPr>
        <p:blipFill>
          <a:blip r:embed="rId3">
            <a:extLst/>
          </a:blip>
          <a:srcRect l="0" t="3356" r="0" b="634"/>
          <a:stretch>
            <a:fillRect/>
          </a:stretch>
        </p:blipFill>
        <p:spPr>
          <a:xfrm>
            <a:off x="5160419" y="2594316"/>
            <a:ext cx="3303595" cy="3668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Design Review</a:t>
            </a:r>
          </a:p>
        </p:txBody>
      </p:sp>
      <p:pic>
        <p:nvPicPr>
          <p:cNvPr id="353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3429" y="1329285"/>
            <a:ext cx="2211500" cy="1708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3430" y="4605211"/>
            <a:ext cx="2241489" cy="1732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2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33429" y="2936886"/>
            <a:ext cx="2241490" cy="1732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2171" y="1743118"/>
            <a:ext cx="6301259" cy="4291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>
            <a:lvl1pPr>
              <a:defRPr sz="2900"/>
            </a:lvl1pPr>
          </a:lstStyle>
          <a:p>
            <a:pPr/>
            <a:r>
              <a:t>Construction Credit &amp; Payment Reconciliation</a:t>
            </a:r>
          </a:p>
        </p:txBody>
      </p:sp>
      <p:grpSp>
        <p:nvGrpSpPr>
          <p:cNvPr id="370" name="Group 370"/>
          <p:cNvGrpSpPr/>
          <p:nvPr/>
        </p:nvGrpSpPr>
        <p:grpSpPr>
          <a:xfrm>
            <a:off x="656704" y="2850654"/>
            <a:ext cx="7833362" cy="5164945"/>
            <a:chOff x="0" y="0"/>
            <a:chExt cx="7833360" cy="5164944"/>
          </a:xfrm>
        </p:grpSpPr>
        <p:grpSp>
          <p:nvGrpSpPr>
            <p:cNvPr id="361" name="Group 361"/>
            <p:cNvGrpSpPr/>
            <p:nvPr/>
          </p:nvGrpSpPr>
          <p:grpSpPr>
            <a:xfrm>
              <a:off x="0" y="0"/>
              <a:ext cx="2018908" cy="4250544"/>
              <a:chOff x="0" y="0"/>
              <a:chExt cx="2018907" cy="4250543"/>
            </a:xfrm>
          </p:grpSpPr>
          <p:sp>
            <p:nvSpPr>
              <p:cNvPr id="359" name="Shape 359"/>
              <p:cNvSpPr/>
              <p:nvPr/>
            </p:nvSpPr>
            <p:spPr>
              <a:xfrm>
                <a:off x="0" y="0"/>
                <a:ext cx="2018908" cy="2018908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179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44303" y="44303"/>
                <a:ext cx="1930301" cy="4206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3179">
                    <a:solidFill>
                      <a:srgbClr val="FFFFFF"/>
                    </a:solidFill>
                  </a:defRPr>
                </a:pPr>
                <a:r>
                  <a:t>Owe $800,714</a:t>
                </a:r>
              </a:p>
              <a:p>
                <a:pPr marL="403781" indent="-403781">
                  <a:buSzPct val="100000"/>
                  <a:buChar char="•"/>
                  <a:defRPr sz="3179">
                    <a:solidFill>
                      <a:srgbClr val="FFFFFF"/>
                    </a:solidFill>
                  </a:defRPr>
                </a:pPr>
                <a:r>
                  <a:t>295 Units</a:t>
                </a:r>
              </a:p>
              <a:p>
                <a:pPr marL="403781" indent="-403781">
                  <a:buSzPct val="100000"/>
                  <a:buChar char="•"/>
                  <a:defRPr sz="3179">
                    <a:solidFill>
                      <a:srgbClr val="FFFFFF"/>
                    </a:solidFill>
                  </a:defRPr>
                </a:pPr>
                <a:r>
                  <a:t>295/35 = 8.4ac</a:t>
                </a:r>
              </a:p>
              <a:p>
                <a:pPr marL="403781" indent="-403781">
                  <a:buSzPct val="100000"/>
                  <a:buChar char="•"/>
                  <a:defRPr sz="3179">
                    <a:solidFill>
                      <a:srgbClr val="FFFFFF"/>
                    </a:solidFill>
                  </a:defRPr>
                </a:pPr>
                <a:r>
                  <a:t>8.4x$95K/ac</a:t>
                </a:r>
              </a:p>
            </p:txBody>
          </p:sp>
        </p:grpSp>
        <p:sp>
          <p:nvSpPr>
            <p:cNvPr id="362" name="Shape 362"/>
            <p:cNvSpPr/>
            <p:nvPr/>
          </p:nvSpPr>
          <p:spPr>
            <a:xfrm>
              <a:off x="2240986" y="787373"/>
              <a:ext cx="444161" cy="444161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65" name="Group 365"/>
            <p:cNvGrpSpPr/>
            <p:nvPr/>
          </p:nvGrpSpPr>
          <p:grpSpPr>
            <a:xfrm>
              <a:off x="2907226" y="0"/>
              <a:ext cx="2018908" cy="5164944"/>
              <a:chOff x="0" y="0"/>
              <a:chExt cx="2018907" cy="5164943"/>
            </a:xfrm>
          </p:grpSpPr>
          <p:sp>
            <p:nvSpPr>
              <p:cNvPr id="363" name="Shape 363"/>
              <p:cNvSpPr/>
              <p:nvPr/>
            </p:nvSpPr>
            <p:spPr>
              <a:xfrm>
                <a:off x="0" y="0"/>
                <a:ext cx="2018908" cy="2018908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179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44303" y="44303"/>
                <a:ext cx="1930301" cy="5120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3179">
                    <a:solidFill>
                      <a:srgbClr val="FFFFFF"/>
                    </a:solidFill>
                  </a:defRPr>
                </a:pPr>
                <a:r>
                  <a:t>Minus $734,065 in Credits</a:t>
                </a:r>
              </a:p>
              <a:p>
                <a:pPr marL="403781" indent="-403781">
                  <a:buSzPct val="100000"/>
                  <a:buChar char="•"/>
                  <a:defRPr sz="3179">
                    <a:solidFill>
                      <a:srgbClr val="FFFFFF"/>
                    </a:solidFill>
                  </a:defRPr>
                </a:pPr>
                <a:r>
                  <a:t>$669,465 in Construction</a:t>
                </a:r>
              </a:p>
              <a:p>
                <a:pPr marL="403781" indent="-403781">
                  <a:buSzPct val="100000"/>
                  <a:buChar char="•"/>
                  <a:defRPr sz="3179">
                    <a:solidFill>
                      <a:srgbClr val="FFFFFF"/>
                    </a:solidFill>
                  </a:defRPr>
                </a:pPr>
                <a:r>
                  <a:t>$64,600 in Easement</a:t>
                </a:r>
              </a:p>
            </p:txBody>
          </p:sp>
        </p:grpSp>
        <p:sp>
          <p:nvSpPr>
            <p:cNvPr id="366" name="Shape 366"/>
            <p:cNvSpPr/>
            <p:nvPr/>
          </p:nvSpPr>
          <p:spPr>
            <a:xfrm>
              <a:off x="5148213" y="787373"/>
              <a:ext cx="444161" cy="444161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369" name="Group 369"/>
            <p:cNvGrpSpPr/>
            <p:nvPr/>
          </p:nvGrpSpPr>
          <p:grpSpPr>
            <a:xfrm>
              <a:off x="5814452" y="0"/>
              <a:ext cx="2018909" cy="5164944"/>
              <a:chOff x="0" y="0"/>
              <a:chExt cx="2018907" cy="5164943"/>
            </a:xfrm>
          </p:grpSpPr>
          <p:sp>
            <p:nvSpPr>
              <p:cNvPr id="367" name="Shape 367"/>
              <p:cNvSpPr/>
              <p:nvPr/>
            </p:nvSpPr>
            <p:spPr>
              <a:xfrm>
                <a:off x="0" y="0"/>
                <a:ext cx="2018908" cy="2018908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3179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68" name="Shape 368"/>
              <p:cNvSpPr/>
              <p:nvPr/>
            </p:nvSpPr>
            <p:spPr>
              <a:xfrm>
                <a:off x="44303" y="44303"/>
                <a:ext cx="1930301" cy="5120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>
                  <a:defRPr sz="3179">
                    <a:solidFill>
                      <a:srgbClr val="FFFFFF"/>
                    </a:solidFill>
                  </a:defRPr>
                </a:pPr>
                <a:r>
                  <a:t>Invoice for $66,649</a:t>
                </a:r>
              </a:p>
              <a:p>
                <a:pPr marL="403781" indent="-403781">
                  <a:buSzPct val="100000"/>
                  <a:buChar char="•"/>
                  <a:defRPr sz="3179">
                    <a:solidFill>
                      <a:srgbClr val="FFFFFF"/>
                    </a:solidFill>
                  </a:defRPr>
                </a:pPr>
                <a:r>
                  <a:t>$800,714 - $734,065 = $66,649 Balance Due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roup 374"/>
          <p:cNvGrpSpPr/>
          <p:nvPr/>
        </p:nvGrpSpPr>
        <p:grpSpPr>
          <a:xfrm>
            <a:off x="3871731" y="692132"/>
            <a:ext cx="4120041" cy="5493388"/>
            <a:chOff x="0" y="0"/>
            <a:chExt cx="4120039" cy="5493386"/>
          </a:xfrm>
        </p:grpSpPr>
        <p:sp>
          <p:nvSpPr>
            <p:cNvPr id="372" name="Shape 372"/>
            <p:cNvSpPr/>
            <p:nvPr/>
          </p:nvSpPr>
          <p:spPr>
            <a:xfrm>
              <a:off x="0" y="0"/>
              <a:ext cx="4120040" cy="5493387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73" name="image26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120040" cy="549338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75" name="Shape 3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Fryars Gate Greenways</a:t>
            </a:r>
          </a:p>
        </p:txBody>
      </p:sp>
      <p:sp>
        <p:nvSpPr>
          <p:cNvPr id="376" name="Shape 376"/>
          <p:cNvSpPr/>
          <p:nvPr>
            <p:ph type="body" sz="quarter" idx="1"/>
          </p:nvPr>
        </p:nvSpPr>
        <p:spPr>
          <a:xfrm>
            <a:off x="381000" y="1981200"/>
            <a:ext cx="2362200" cy="4144963"/>
          </a:xfrm>
          <a:prstGeom prst="rect">
            <a:avLst/>
          </a:prstGeom>
        </p:spPr>
        <p:txBody>
          <a:bodyPr/>
          <a:lstStyle/>
          <a:p>
            <a:pPr marL="285750" indent="-285750">
              <a:buClr>
                <a:schemeClr val="accent1"/>
              </a:buClr>
              <a:buSzPct val="85000"/>
              <a:buFont typeface="Arial"/>
              <a:buChar char="•"/>
            </a:pPr>
            <a:r>
              <a:t>1/2 Mile of 10’ wide off-road greenway</a:t>
            </a:r>
          </a:p>
          <a:p>
            <a:pPr marL="285750" indent="-285750">
              <a:buClr>
                <a:schemeClr val="accent1"/>
              </a:buClr>
              <a:buSzPct val="85000"/>
              <a:buFont typeface="Arial"/>
              <a:buChar char="•"/>
            </a:pPr>
            <a:r>
              <a:t>.8 Miles of  meandering 10’ wide street-side trail</a:t>
            </a:r>
          </a:p>
          <a:p>
            <a:pPr marL="285750" indent="-285750">
              <a:buClr>
                <a:schemeClr val="accent1"/>
              </a:buClr>
              <a:buSzPct val="85000"/>
              <a:buFont typeface="Arial"/>
              <a:buChar char="•"/>
            </a:pPr>
            <a:r>
              <a:t>198’ Pedestrian Tunnel under a 4-lane, median-divided thoroughfare</a:t>
            </a:r>
          </a:p>
          <a:p>
            <a:pPr marL="285750" indent="-285750">
              <a:buClr>
                <a:schemeClr val="accent1"/>
              </a:buClr>
              <a:buSzPct val="85000"/>
              <a:buFont typeface="Arial"/>
              <a:buChar char="•"/>
            </a:pPr>
            <a:r>
              <a:t>3 Neighborhood connector trails</a:t>
            </a:r>
          </a:p>
        </p:txBody>
      </p:sp>
      <p:grpSp>
        <p:nvGrpSpPr>
          <p:cNvPr id="379" name="Group 379"/>
          <p:cNvGrpSpPr/>
          <p:nvPr/>
        </p:nvGrpSpPr>
        <p:grpSpPr>
          <a:xfrm>
            <a:off x="3084789" y="1233368"/>
            <a:ext cx="5700775" cy="4275582"/>
            <a:chOff x="0" y="0"/>
            <a:chExt cx="5700774" cy="4275580"/>
          </a:xfrm>
        </p:grpSpPr>
        <p:sp>
          <p:nvSpPr>
            <p:cNvPr id="377" name="Shape 377"/>
            <p:cNvSpPr/>
            <p:nvPr/>
          </p:nvSpPr>
          <p:spPr>
            <a:xfrm>
              <a:off x="0" y="0"/>
              <a:ext cx="5700775" cy="4275581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78" name="image27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700775" cy="4275581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82" name="Group 382"/>
          <p:cNvGrpSpPr/>
          <p:nvPr/>
        </p:nvGrpSpPr>
        <p:grpSpPr>
          <a:xfrm>
            <a:off x="3248642" y="914400"/>
            <a:ext cx="5453589" cy="4090192"/>
            <a:chOff x="0" y="0"/>
            <a:chExt cx="5453588" cy="4090191"/>
          </a:xfrm>
        </p:grpSpPr>
        <p:sp>
          <p:nvSpPr>
            <p:cNvPr id="380" name="Shape 380"/>
            <p:cNvSpPr/>
            <p:nvPr/>
          </p:nvSpPr>
          <p:spPr>
            <a:xfrm>
              <a:off x="0" y="0"/>
              <a:ext cx="5453589" cy="409019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81" name="image28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53589" cy="4090192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85" name="Group 385"/>
          <p:cNvGrpSpPr/>
          <p:nvPr/>
        </p:nvGrpSpPr>
        <p:grpSpPr>
          <a:xfrm>
            <a:off x="3015533" y="1233368"/>
            <a:ext cx="5832435" cy="4374326"/>
            <a:chOff x="0" y="0"/>
            <a:chExt cx="5832433" cy="4374324"/>
          </a:xfrm>
        </p:grpSpPr>
        <p:sp>
          <p:nvSpPr>
            <p:cNvPr id="383" name="Shape 383"/>
            <p:cNvSpPr/>
            <p:nvPr/>
          </p:nvSpPr>
          <p:spPr>
            <a:xfrm>
              <a:off x="0" y="0"/>
              <a:ext cx="5832434" cy="437432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84" name="image29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832434" cy="4374325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88" name="Group 388"/>
          <p:cNvGrpSpPr/>
          <p:nvPr/>
        </p:nvGrpSpPr>
        <p:grpSpPr>
          <a:xfrm>
            <a:off x="3173753" y="1089863"/>
            <a:ext cx="5674216" cy="4255662"/>
            <a:chOff x="0" y="0"/>
            <a:chExt cx="5674214" cy="4255661"/>
          </a:xfrm>
        </p:grpSpPr>
        <p:sp>
          <p:nvSpPr>
            <p:cNvPr id="386" name="Shape 386"/>
            <p:cNvSpPr/>
            <p:nvPr/>
          </p:nvSpPr>
          <p:spPr>
            <a:xfrm>
              <a:off x="0" y="0"/>
              <a:ext cx="5674215" cy="425566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87" name="image30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674215" cy="4255662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91" name="Group 391"/>
          <p:cNvGrpSpPr/>
          <p:nvPr/>
        </p:nvGrpSpPr>
        <p:grpSpPr>
          <a:xfrm>
            <a:off x="3741677" y="1515291"/>
            <a:ext cx="4843743" cy="3632807"/>
            <a:chOff x="0" y="0"/>
            <a:chExt cx="4843741" cy="3632806"/>
          </a:xfrm>
        </p:grpSpPr>
        <p:sp>
          <p:nvSpPr>
            <p:cNvPr id="389" name="Shape 389"/>
            <p:cNvSpPr/>
            <p:nvPr/>
          </p:nvSpPr>
          <p:spPr>
            <a:xfrm>
              <a:off x="0" y="0"/>
              <a:ext cx="4843742" cy="3632807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90" name="image31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4843742" cy="363280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94" name="Group 394"/>
          <p:cNvGrpSpPr/>
          <p:nvPr/>
        </p:nvGrpSpPr>
        <p:grpSpPr>
          <a:xfrm>
            <a:off x="3011413" y="991117"/>
            <a:ext cx="5805874" cy="4354407"/>
            <a:chOff x="0" y="0"/>
            <a:chExt cx="5805873" cy="4354405"/>
          </a:xfrm>
        </p:grpSpPr>
        <p:sp>
          <p:nvSpPr>
            <p:cNvPr id="392" name="Shape 392"/>
            <p:cNvSpPr/>
            <p:nvPr/>
          </p:nvSpPr>
          <p:spPr>
            <a:xfrm>
              <a:off x="0" y="0"/>
              <a:ext cx="5805874" cy="435440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93" name="image32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805874" cy="4354406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397" name="Group 397"/>
          <p:cNvGrpSpPr/>
          <p:nvPr/>
        </p:nvGrpSpPr>
        <p:grpSpPr>
          <a:xfrm>
            <a:off x="3848168" y="602470"/>
            <a:ext cx="4254534" cy="5672711"/>
            <a:chOff x="0" y="0"/>
            <a:chExt cx="4254532" cy="5672709"/>
          </a:xfrm>
        </p:grpSpPr>
        <p:sp>
          <p:nvSpPr>
            <p:cNvPr id="395" name="Shape 395"/>
            <p:cNvSpPr/>
            <p:nvPr/>
          </p:nvSpPr>
          <p:spPr>
            <a:xfrm>
              <a:off x="0" y="0"/>
              <a:ext cx="4254533" cy="567271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96" name="image33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254533" cy="5672710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398" name="image34.png"/>
          <p:cNvPicPr>
            <a:picLocks noChangeAspect="1"/>
          </p:cNvPicPr>
          <p:nvPr/>
        </p:nvPicPr>
        <p:blipFill>
          <a:blip r:embed="rId11">
            <a:extLst/>
          </a:blip>
          <a:srcRect l="22601" t="5147" r="26153" b="0"/>
          <a:stretch>
            <a:fillRect/>
          </a:stretch>
        </p:blipFill>
        <p:spPr>
          <a:xfrm>
            <a:off x="3541534" y="790607"/>
            <a:ext cx="4723731" cy="5296434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sx="100000" sy="100000" kx="0" ky="0" algn="b" rotWithShape="0" blurRad="190500" dist="0" dir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9" grpId="2"/>
      <p:bldP build="whole" bldLvl="1" animBg="1" rev="0" advAuto="0" spid="398" grpId="9"/>
      <p:bldP build="whole" bldLvl="1" animBg="1" rev="0" advAuto="0" spid="385" grpId="4"/>
      <p:bldP build="whole" bldLvl="1" animBg="1" rev="0" advAuto="0" spid="391" grpId="6"/>
      <p:bldP build="whole" bldLvl="1" animBg="1" rev="0" advAuto="0" spid="394" grpId="7"/>
      <p:bldP build="whole" bldLvl="1" animBg="1" rev="0" advAuto="0" spid="374" grpId="1"/>
      <p:bldP build="whole" bldLvl="1" animBg="1" rev="0" advAuto="0" spid="382" grpId="3"/>
      <p:bldP build="whole" bldLvl="1" animBg="1" rev="0" advAuto="0" spid="397" grpId="8"/>
      <p:bldP build="whole" bldLvl="1" animBg="1" rev="0" advAuto="0" spid="388" grpId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type="body" sz="quarter" idx="1"/>
          </p:nvPr>
        </p:nvSpPr>
        <p:spPr>
          <a:xfrm>
            <a:off x="1368425" y="2743200"/>
            <a:ext cx="6480176" cy="16732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700"/>
              </a:spcBef>
              <a:defRPr spc="200" sz="3200"/>
            </a:pPr>
            <a:r>
              <a:t>Benefits</a:t>
            </a:r>
          </a:p>
          <a:p>
            <a:pPr>
              <a:lnSpc>
                <a:spcPct val="90000"/>
              </a:lnSpc>
              <a:spcBef>
                <a:spcPts val="700"/>
              </a:spcBef>
              <a:defRPr spc="200" sz="3200"/>
            </a:pPr>
            <a:r>
              <a:t>And</a:t>
            </a:r>
          </a:p>
          <a:p>
            <a:pPr>
              <a:lnSpc>
                <a:spcPct val="90000"/>
              </a:lnSpc>
              <a:spcBef>
                <a:spcPts val="700"/>
              </a:spcBef>
              <a:defRPr spc="200" sz="3200"/>
            </a:pPr>
            <a:r>
              <a:t>Challenges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xfrm>
            <a:off x="301752" y="1883884"/>
            <a:ext cx="8503920" cy="4215165"/>
          </a:xfrm>
          <a:prstGeom prst="rect">
            <a:avLst/>
          </a:prstGeom>
        </p:spPr>
        <p:txBody>
          <a:bodyPr/>
          <a:lstStyle/>
          <a:p>
            <a:pPr/>
            <a:r>
              <a:t>Introduction &amp; Background</a:t>
            </a:r>
          </a:p>
          <a:p>
            <a:pPr/>
            <a:r>
              <a:t>Cary’s Developer-Built Greenways Program</a:t>
            </a:r>
          </a:p>
          <a:p>
            <a:pPr/>
            <a:r>
              <a:t>Project Example</a:t>
            </a:r>
          </a:p>
          <a:p>
            <a:pPr/>
            <a:r>
              <a:t>Benefits and Challenges</a:t>
            </a:r>
          </a:p>
          <a:p>
            <a:pPr/>
            <a:r>
              <a:t>Fast Tracking Greenways in Your Community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type="title"/>
          </p:nvPr>
        </p:nvSpPr>
        <p:spPr>
          <a:xfrm>
            <a:off x="301752" y="194094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Challenges</a:t>
            </a:r>
          </a:p>
        </p:txBody>
      </p:sp>
      <p:sp>
        <p:nvSpPr>
          <p:cNvPr id="405" name="Shape 405"/>
          <p:cNvSpPr/>
          <p:nvPr>
            <p:ph type="body" idx="1"/>
          </p:nvPr>
        </p:nvSpPr>
        <p:spPr>
          <a:xfrm>
            <a:off x="301752" y="1527047"/>
            <a:ext cx="8503920" cy="4572001"/>
          </a:xfrm>
          <a:prstGeom prst="rect">
            <a:avLst/>
          </a:prstGeom>
        </p:spPr>
        <p:txBody>
          <a:bodyPr/>
          <a:lstStyle/>
          <a:p>
            <a:pPr/>
            <a:r>
              <a:t>Developer and contractors may view greenway as unnecessary luxury, not a priority</a:t>
            </a:r>
          </a:p>
          <a:p>
            <a:pPr marL="0" indent="0">
              <a:spcBef>
                <a:spcPts val="100"/>
              </a:spcBef>
              <a:buSzTx/>
              <a:buNone/>
              <a:defRPr sz="800"/>
            </a:pPr>
            <a:r>
              <a:t> </a:t>
            </a:r>
          </a:p>
          <a:p>
            <a:pPr/>
            <a:r>
              <a:t>Sometimes challenging to get developer’s engineers and contractors to meet Town standards</a:t>
            </a:r>
          </a:p>
          <a:p>
            <a:pPr marL="0" indent="0">
              <a:buSzTx/>
              <a:buNone/>
              <a:defRPr sz="800"/>
            </a:pPr>
          </a:p>
          <a:p>
            <a:pPr/>
            <a:r>
              <a:t>Managing design &amp; construction oversight with limited staff</a:t>
            </a:r>
          </a:p>
          <a:p>
            <a:pPr marL="0" indent="0">
              <a:buSzTx/>
              <a:buNone/>
              <a:defRPr sz="800"/>
            </a:pPr>
          </a:p>
          <a:p>
            <a:pPr/>
            <a:r>
              <a:t>Unconnected trail segments (this can be good and bad)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Benefits</a:t>
            </a:r>
          </a:p>
        </p:txBody>
      </p:sp>
      <p:grpSp>
        <p:nvGrpSpPr>
          <p:cNvPr id="431" name="Group 431"/>
          <p:cNvGrpSpPr/>
          <p:nvPr/>
        </p:nvGrpSpPr>
        <p:grpSpPr>
          <a:xfrm>
            <a:off x="199505" y="3408771"/>
            <a:ext cx="8720051" cy="1089381"/>
            <a:chOff x="0" y="0"/>
            <a:chExt cx="8720050" cy="1089379"/>
          </a:xfrm>
        </p:grpSpPr>
        <p:grpSp>
          <p:nvGrpSpPr>
            <p:cNvPr id="410" name="Group 410"/>
            <p:cNvGrpSpPr/>
            <p:nvPr/>
          </p:nvGrpSpPr>
          <p:grpSpPr>
            <a:xfrm>
              <a:off x="0" y="27937"/>
              <a:ext cx="1063421" cy="1061443"/>
              <a:chOff x="0" y="0"/>
              <a:chExt cx="1063420" cy="1061442"/>
            </a:xfrm>
          </p:grpSpPr>
          <p:sp>
            <p:nvSpPr>
              <p:cNvPr id="408" name="Shape 408"/>
              <p:cNvSpPr/>
              <p:nvPr/>
            </p:nvSpPr>
            <p:spPr>
              <a:xfrm>
                <a:off x="0" y="0"/>
                <a:ext cx="1063421" cy="797566"/>
              </a:xfrm>
              <a:prstGeom prst="roundRect">
                <a:avLst>
                  <a:gd name="adj" fmla="val 7500"/>
                </a:avLst>
              </a:prstGeom>
              <a:solidFill>
                <a:srgbClr val="FFFFFF">
                  <a:alpha val="4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256"/>
                </a:pPr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17502" y="17502"/>
                <a:ext cx="1028417" cy="1043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256"/>
                </a:lvl1pPr>
              </a:lstStyle>
              <a:p>
                <a:pPr/>
                <a:r>
                  <a:t>Faster system growth with less staff</a:t>
                </a:r>
              </a:p>
            </p:txBody>
          </p:sp>
        </p:grpSp>
        <p:sp>
          <p:nvSpPr>
            <p:cNvPr id="411" name="Shape 411"/>
            <p:cNvSpPr/>
            <p:nvPr/>
          </p:nvSpPr>
          <p:spPr>
            <a:xfrm>
              <a:off x="1180397" y="309743"/>
              <a:ext cx="233953" cy="233954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14" name="Group 414"/>
            <p:cNvGrpSpPr/>
            <p:nvPr/>
          </p:nvGrpSpPr>
          <p:grpSpPr>
            <a:xfrm>
              <a:off x="1531325" y="27937"/>
              <a:ext cx="1063422" cy="797566"/>
              <a:chOff x="0" y="0"/>
              <a:chExt cx="1063420" cy="797565"/>
            </a:xfrm>
          </p:grpSpPr>
          <p:sp>
            <p:nvSpPr>
              <p:cNvPr id="412" name="Shape 412"/>
              <p:cNvSpPr/>
              <p:nvPr/>
            </p:nvSpPr>
            <p:spPr>
              <a:xfrm>
                <a:off x="0" y="0"/>
                <a:ext cx="1063421" cy="797566"/>
              </a:xfrm>
              <a:prstGeom prst="roundRect">
                <a:avLst>
                  <a:gd name="adj" fmla="val 7500"/>
                </a:avLst>
              </a:prstGeom>
              <a:solidFill>
                <a:srgbClr val="FFFFFF">
                  <a:alpha val="4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56"/>
                </a:pPr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7502" y="67312"/>
                <a:ext cx="1028417" cy="662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56"/>
                </a:lvl1pPr>
              </a:lstStyle>
              <a:p>
                <a:pPr/>
                <a:r>
                  <a:t>Immediate amenity for residents</a:t>
                </a:r>
              </a:p>
            </p:txBody>
          </p:sp>
        </p:grpSp>
        <p:sp>
          <p:nvSpPr>
            <p:cNvPr id="415" name="Shape 415"/>
            <p:cNvSpPr/>
            <p:nvPr/>
          </p:nvSpPr>
          <p:spPr>
            <a:xfrm>
              <a:off x="2711722" y="309743"/>
              <a:ext cx="233954" cy="233954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18" name="Group 418"/>
            <p:cNvGrpSpPr/>
            <p:nvPr/>
          </p:nvGrpSpPr>
          <p:grpSpPr>
            <a:xfrm>
              <a:off x="3062651" y="0"/>
              <a:ext cx="1063422" cy="853440"/>
              <a:chOff x="0" y="0"/>
              <a:chExt cx="1063420" cy="853439"/>
            </a:xfrm>
          </p:grpSpPr>
          <p:sp>
            <p:nvSpPr>
              <p:cNvPr id="416" name="Shape 416"/>
              <p:cNvSpPr/>
              <p:nvPr/>
            </p:nvSpPr>
            <p:spPr>
              <a:xfrm>
                <a:off x="0" y="27937"/>
                <a:ext cx="1063421" cy="797566"/>
              </a:xfrm>
              <a:prstGeom prst="roundRect">
                <a:avLst>
                  <a:gd name="adj" fmla="val 7500"/>
                </a:avLst>
              </a:prstGeom>
              <a:solidFill>
                <a:srgbClr val="FFFFFF">
                  <a:alpha val="4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56"/>
                </a:pPr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17502" y="0"/>
                <a:ext cx="1028417" cy="853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56"/>
                </a:lvl1pPr>
              </a:lstStyle>
              <a:p>
                <a:pPr/>
                <a:r>
                  <a:t>Construction easier prior to residents moving in</a:t>
                </a:r>
              </a:p>
            </p:txBody>
          </p:sp>
        </p:grpSp>
        <p:sp>
          <p:nvSpPr>
            <p:cNvPr id="419" name="Shape 419"/>
            <p:cNvSpPr/>
            <p:nvPr/>
          </p:nvSpPr>
          <p:spPr>
            <a:xfrm>
              <a:off x="4243048" y="309743"/>
              <a:ext cx="233954" cy="233954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22" name="Group 422"/>
            <p:cNvGrpSpPr/>
            <p:nvPr/>
          </p:nvGrpSpPr>
          <p:grpSpPr>
            <a:xfrm>
              <a:off x="4593977" y="27937"/>
              <a:ext cx="1063422" cy="797566"/>
              <a:chOff x="0" y="0"/>
              <a:chExt cx="1063420" cy="797565"/>
            </a:xfrm>
          </p:grpSpPr>
          <p:sp>
            <p:nvSpPr>
              <p:cNvPr id="420" name="Shape 420"/>
              <p:cNvSpPr/>
              <p:nvPr/>
            </p:nvSpPr>
            <p:spPr>
              <a:xfrm>
                <a:off x="0" y="0"/>
                <a:ext cx="1063421" cy="797566"/>
              </a:xfrm>
              <a:prstGeom prst="roundRect">
                <a:avLst>
                  <a:gd name="adj" fmla="val 7500"/>
                </a:avLst>
              </a:prstGeom>
              <a:solidFill>
                <a:srgbClr val="FFFFFF">
                  <a:alpha val="4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56"/>
                </a:pPr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17502" y="67312"/>
                <a:ext cx="1028417" cy="662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56"/>
                </a:lvl1pPr>
              </a:lstStyle>
              <a:p>
                <a:pPr/>
                <a:r>
                  <a:t>Facilities grow with population</a:t>
                </a:r>
              </a:p>
            </p:txBody>
          </p:sp>
        </p:grpSp>
        <p:sp>
          <p:nvSpPr>
            <p:cNvPr id="423" name="Shape 423"/>
            <p:cNvSpPr/>
            <p:nvPr/>
          </p:nvSpPr>
          <p:spPr>
            <a:xfrm>
              <a:off x="5774374" y="309743"/>
              <a:ext cx="233954" cy="233954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26" name="Group 426"/>
            <p:cNvGrpSpPr/>
            <p:nvPr/>
          </p:nvGrpSpPr>
          <p:grpSpPr>
            <a:xfrm>
              <a:off x="6125303" y="27937"/>
              <a:ext cx="1063422" cy="797566"/>
              <a:chOff x="0" y="0"/>
              <a:chExt cx="1063420" cy="797565"/>
            </a:xfrm>
          </p:grpSpPr>
          <p:sp>
            <p:nvSpPr>
              <p:cNvPr id="424" name="Shape 424"/>
              <p:cNvSpPr/>
              <p:nvPr/>
            </p:nvSpPr>
            <p:spPr>
              <a:xfrm>
                <a:off x="0" y="0"/>
                <a:ext cx="1063421" cy="797566"/>
              </a:xfrm>
              <a:prstGeom prst="roundRect">
                <a:avLst>
                  <a:gd name="adj" fmla="val 7500"/>
                </a:avLst>
              </a:prstGeom>
              <a:solidFill>
                <a:srgbClr val="FFFFFF">
                  <a:alpha val="4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56"/>
                </a:pPr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17502" y="162562"/>
                <a:ext cx="1028417" cy="472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56"/>
                </a:lvl1pPr>
              </a:lstStyle>
              <a:p>
                <a:pPr/>
                <a:r>
                  <a:t>Flexibility in design</a:t>
                </a:r>
              </a:p>
            </p:txBody>
          </p:sp>
        </p:grpSp>
        <p:sp>
          <p:nvSpPr>
            <p:cNvPr id="427" name="Shape 427"/>
            <p:cNvSpPr/>
            <p:nvPr/>
          </p:nvSpPr>
          <p:spPr>
            <a:xfrm>
              <a:off x="7305700" y="309743"/>
              <a:ext cx="233954" cy="233954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30" name="Group 430"/>
            <p:cNvGrpSpPr/>
            <p:nvPr/>
          </p:nvGrpSpPr>
          <p:grpSpPr>
            <a:xfrm>
              <a:off x="7656629" y="27937"/>
              <a:ext cx="1063422" cy="797566"/>
              <a:chOff x="0" y="0"/>
              <a:chExt cx="1063420" cy="797565"/>
            </a:xfrm>
          </p:grpSpPr>
          <p:sp>
            <p:nvSpPr>
              <p:cNvPr id="428" name="Shape 428"/>
              <p:cNvSpPr/>
              <p:nvPr/>
            </p:nvSpPr>
            <p:spPr>
              <a:xfrm>
                <a:off x="0" y="0"/>
                <a:ext cx="1063421" cy="797566"/>
              </a:xfrm>
              <a:prstGeom prst="roundRect">
                <a:avLst>
                  <a:gd name="adj" fmla="val 7500"/>
                </a:avLst>
              </a:prstGeom>
              <a:solidFill>
                <a:srgbClr val="FFFFFF">
                  <a:alpha val="40000"/>
                </a:srgbClr>
              </a:solidFill>
              <a:ln w="9525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256"/>
                </a:pPr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17502" y="67312"/>
                <a:ext cx="1028417" cy="6629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56"/>
                </a:lvl1pPr>
              </a:lstStyle>
              <a:p>
                <a:pPr/>
                <a:r>
                  <a:t>Ensuring buildout of network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Other Developer-Built Greenways</a:t>
            </a:r>
          </a:p>
        </p:txBody>
      </p:sp>
      <p:grpSp>
        <p:nvGrpSpPr>
          <p:cNvPr id="436" name="Group 436"/>
          <p:cNvGrpSpPr/>
          <p:nvPr/>
        </p:nvGrpSpPr>
        <p:grpSpPr>
          <a:xfrm>
            <a:off x="1520952" y="1562009"/>
            <a:ext cx="6096001" cy="4572001"/>
            <a:chOff x="0" y="0"/>
            <a:chExt cx="6096000" cy="4572000"/>
          </a:xfrm>
        </p:grpSpPr>
        <p:sp>
          <p:nvSpPr>
            <p:cNvPr id="434" name="Shape 434"/>
            <p:cNvSpPr/>
            <p:nvPr/>
          </p:nvSpPr>
          <p:spPr>
            <a:xfrm>
              <a:off x="0" y="0"/>
              <a:ext cx="6096000" cy="457200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35" name="image41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096000" cy="4572000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39" name="Group 439"/>
          <p:cNvGrpSpPr/>
          <p:nvPr/>
        </p:nvGrpSpPr>
        <p:grpSpPr>
          <a:xfrm>
            <a:off x="383176" y="1596841"/>
            <a:ext cx="5765076" cy="4323808"/>
            <a:chOff x="0" y="0"/>
            <a:chExt cx="5765074" cy="4323807"/>
          </a:xfrm>
        </p:grpSpPr>
        <p:sp>
          <p:nvSpPr>
            <p:cNvPr id="437" name="Shape 437"/>
            <p:cNvSpPr/>
            <p:nvPr/>
          </p:nvSpPr>
          <p:spPr>
            <a:xfrm>
              <a:off x="0" y="0"/>
              <a:ext cx="5765075" cy="4323808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38" name="image4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65075" cy="4323808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42" name="Group 442"/>
          <p:cNvGrpSpPr/>
          <p:nvPr/>
        </p:nvGrpSpPr>
        <p:grpSpPr>
          <a:xfrm>
            <a:off x="2386147" y="1620292"/>
            <a:ext cx="5940578" cy="4455433"/>
            <a:chOff x="0" y="0"/>
            <a:chExt cx="5940576" cy="4455431"/>
          </a:xfrm>
        </p:grpSpPr>
        <p:sp>
          <p:nvSpPr>
            <p:cNvPr id="440" name="Shape 440"/>
            <p:cNvSpPr/>
            <p:nvPr/>
          </p:nvSpPr>
          <p:spPr>
            <a:xfrm>
              <a:off x="0" y="0"/>
              <a:ext cx="5940577" cy="445543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41" name="image43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940577" cy="4455432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45" name="Group 445"/>
          <p:cNvGrpSpPr/>
          <p:nvPr/>
        </p:nvGrpSpPr>
        <p:grpSpPr>
          <a:xfrm>
            <a:off x="1503534" y="1655626"/>
            <a:ext cx="6113419" cy="4585064"/>
            <a:chOff x="0" y="0"/>
            <a:chExt cx="6113417" cy="4585063"/>
          </a:xfrm>
        </p:grpSpPr>
        <p:sp>
          <p:nvSpPr>
            <p:cNvPr id="443" name="Shape 443"/>
            <p:cNvSpPr/>
            <p:nvPr/>
          </p:nvSpPr>
          <p:spPr>
            <a:xfrm>
              <a:off x="0" y="0"/>
              <a:ext cx="6113418" cy="458506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44" name="image44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113418" cy="4585064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48" name="Group 448"/>
          <p:cNvGrpSpPr/>
          <p:nvPr/>
        </p:nvGrpSpPr>
        <p:grpSpPr>
          <a:xfrm>
            <a:off x="557348" y="1562009"/>
            <a:ext cx="6548847" cy="4365898"/>
            <a:chOff x="0" y="0"/>
            <a:chExt cx="6548846" cy="4365897"/>
          </a:xfrm>
        </p:grpSpPr>
        <p:sp>
          <p:nvSpPr>
            <p:cNvPr id="446" name="Shape 446"/>
            <p:cNvSpPr/>
            <p:nvPr/>
          </p:nvSpPr>
          <p:spPr>
            <a:xfrm>
              <a:off x="0" y="0"/>
              <a:ext cx="6548847" cy="4365898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47" name="image45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548847" cy="4365898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51" name="Group 451"/>
          <p:cNvGrpSpPr/>
          <p:nvPr/>
        </p:nvGrpSpPr>
        <p:grpSpPr>
          <a:xfrm>
            <a:off x="1721467" y="1594552"/>
            <a:ext cx="6489145" cy="4326097"/>
            <a:chOff x="0" y="0"/>
            <a:chExt cx="6489143" cy="4326096"/>
          </a:xfrm>
        </p:grpSpPr>
        <p:sp>
          <p:nvSpPr>
            <p:cNvPr id="449" name="Shape 449"/>
            <p:cNvSpPr/>
            <p:nvPr/>
          </p:nvSpPr>
          <p:spPr>
            <a:xfrm>
              <a:off x="0" y="0"/>
              <a:ext cx="6489144" cy="4326097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50" name="image46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489144" cy="432609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54" name="Group 454"/>
          <p:cNvGrpSpPr/>
          <p:nvPr/>
        </p:nvGrpSpPr>
        <p:grpSpPr>
          <a:xfrm>
            <a:off x="2701700" y="1562009"/>
            <a:ext cx="3524929" cy="4699904"/>
            <a:chOff x="0" y="0"/>
            <a:chExt cx="3524927" cy="4699903"/>
          </a:xfrm>
        </p:grpSpPr>
        <p:sp>
          <p:nvSpPr>
            <p:cNvPr id="452" name="Shape 452"/>
            <p:cNvSpPr/>
            <p:nvPr/>
          </p:nvSpPr>
          <p:spPr>
            <a:xfrm>
              <a:off x="0" y="0"/>
              <a:ext cx="3524928" cy="469990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53" name="image47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524928" cy="4699904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57" name="Group 457"/>
          <p:cNvGrpSpPr/>
          <p:nvPr/>
        </p:nvGrpSpPr>
        <p:grpSpPr>
          <a:xfrm>
            <a:off x="1533213" y="1800300"/>
            <a:ext cx="6130330" cy="4076019"/>
            <a:chOff x="0" y="0"/>
            <a:chExt cx="6130328" cy="4076017"/>
          </a:xfrm>
        </p:grpSpPr>
        <p:sp>
          <p:nvSpPr>
            <p:cNvPr id="455" name="Shape 455"/>
            <p:cNvSpPr/>
            <p:nvPr/>
          </p:nvSpPr>
          <p:spPr>
            <a:xfrm>
              <a:off x="0" y="0"/>
              <a:ext cx="6130329" cy="4076018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56" name="image48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6130329" cy="4076018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60" name="Group 460"/>
          <p:cNvGrpSpPr/>
          <p:nvPr/>
        </p:nvGrpSpPr>
        <p:grpSpPr>
          <a:xfrm>
            <a:off x="604675" y="1667299"/>
            <a:ext cx="6559576" cy="4361420"/>
            <a:chOff x="0" y="0"/>
            <a:chExt cx="6559574" cy="4361419"/>
          </a:xfrm>
        </p:grpSpPr>
        <p:sp>
          <p:nvSpPr>
            <p:cNvPr id="458" name="Shape 458"/>
            <p:cNvSpPr/>
            <p:nvPr/>
          </p:nvSpPr>
          <p:spPr>
            <a:xfrm>
              <a:off x="0" y="0"/>
              <a:ext cx="6559575" cy="4361420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59" name="image49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6559575" cy="4361420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63" name="Group 463"/>
          <p:cNvGrpSpPr/>
          <p:nvPr/>
        </p:nvGrpSpPr>
        <p:grpSpPr>
          <a:xfrm>
            <a:off x="2526564" y="1594552"/>
            <a:ext cx="3516528" cy="4688704"/>
            <a:chOff x="0" y="0"/>
            <a:chExt cx="3516526" cy="4688702"/>
          </a:xfrm>
        </p:grpSpPr>
        <p:sp>
          <p:nvSpPr>
            <p:cNvPr id="461" name="Shape 461"/>
            <p:cNvSpPr/>
            <p:nvPr/>
          </p:nvSpPr>
          <p:spPr>
            <a:xfrm>
              <a:off x="0" y="0"/>
              <a:ext cx="3516527" cy="468870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62" name="image50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516527" cy="4688703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66" name="Group 466"/>
          <p:cNvGrpSpPr/>
          <p:nvPr/>
        </p:nvGrpSpPr>
        <p:grpSpPr>
          <a:xfrm>
            <a:off x="2170602" y="1620292"/>
            <a:ext cx="3441296" cy="4678238"/>
            <a:chOff x="0" y="0"/>
            <a:chExt cx="3441294" cy="4678236"/>
          </a:xfrm>
        </p:grpSpPr>
        <p:sp>
          <p:nvSpPr>
            <p:cNvPr id="464" name="Shape 464"/>
            <p:cNvSpPr/>
            <p:nvPr/>
          </p:nvSpPr>
          <p:spPr>
            <a:xfrm>
              <a:off x="0" y="0"/>
              <a:ext cx="3441295" cy="4678237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65" name="image51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3441295" cy="467823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4" grpId="6"/>
      <p:bldP build="whole" bldLvl="1" animBg="1" rev="0" advAuto="0" spid="445" grpId="3"/>
      <p:bldP build="whole" bldLvl="1" animBg="1" rev="0" advAuto="0" spid="442" grpId="2"/>
      <p:bldP build="whole" bldLvl="1" animBg="1" rev="0" advAuto="0" spid="457" grpId="7"/>
      <p:bldP build="whole" bldLvl="1" animBg="1" rev="0" advAuto="0" spid="451" grpId="5"/>
      <p:bldP build="whole" bldLvl="1" animBg="1" rev="0" advAuto="0" spid="466" grpId="10"/>
      <p:bldP build="whole" bldLvl="1" animBg="1" rev="0" advAuto="0" spid="448" grpId="4"/>
      <p:bldP build="whole" bldLvl="1" animBg="1" rev="0" advAuto="0" spid="460" grpId="8"/>
      <p:bldP build="whole" bldLvl="1" animBg="1" rev="0" advAuto="0" spid="463" grpId="9"/>
      <p:bldP build="whole" bldLvl="1" animBg="1" rev="0" advAuto="0" spid="43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type="body" sz="quarter" idx="1"/>
          </p:nvPr>
        </p:nvSpPr>
        <p:spPr>
          <a:xfrm>
            <a:off x="1368425" y="2743200"/>
            <a:ext cx="6480176" cy="1673225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pc="200" sz="3200"/>
            </a:lvl1pPr>
          </a:lstStyle>
          <a:p>
            <a:pPr/>
            <a:r>
              <a:t>Fast Tracking Greenways in Your Community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Steps to Consider</a:t>
            </a:r>
          </a:p>
        </p:txBody>
      </p:sp>
      <p:sp>
        <p:nvSpPr>
          <p:cNvPr id="471" name="Shape 471"/>
          <p:cNvSpPr/>
          <p:nvPr>
            <p:ph type="body" idx="1"/>
          </p:nvPr>
        </p:nvSpPr>
        <p:spPr>
          <a:xfrm>
            <a:off x="301752" y="1492212"/>
            <a:ext cx="8503920" cy="4572001"/>
          </a:xfrm>
          <a:prstGeom prst="rect">
            <a:avLst/>
          </a:prstGeom>
        </p:spPr>
        <p:txBody>
          <a:bodyPr/>
          <a:lstStyle/>
          <a:p>
            <a:pPr/>
            <a:r>
              <a:t>Develop support</a:t>
            </a:r>
          </a:p>
          <a:p>
            <a:pPr/>
            <a:r>
              <a:t>Develop or update Greenways Master Plan</a:t>
            </a:r>
          </a:p>
          <a:p>
            <a:pPr/>
            <a:r>
              <a:t>Address/amend Ordinance Language </a:t>
            </a:r>
          </a:p>
          <a:p>
            <a:pPr/>
            <a:r>
              <a:t>Construction Standard Specifications &amp; Details </a:t>
            </a:r>
          </a:p>
          <a:p>
            <a:pPr/>
            <a:r>
              <a:t>Standard Operating Procedures</a:t>
            </a:r>
          </a:p>
        </p:txBody>
      </p:sp>
      <p:grpSp>
        <p:nvGrpSpPr>
          <p:cNvPr id="474" name="Group 474"/>
          <p:cNvGrpSpPr/>
          <p:nvPr/>
        </p:nvGrpSpPr>
        <p:grpSpPr>
          <a:xfrm>
            <a:off x="300272" y="4029742"/>
            <a:ext cx="3319540" cy="2246813"/>
            <a:chOff x="0" y="0"/>
            <a:chExt cx="3319538" cy="2246812"/>
          </a:xfrm>
        </p:grpSpPr>
        <p:sp>
          <p:nvSpPr>
            <p:cNvPr id="472" name="Shape 472"/>
            <p:cNvSpPr/>
            <p:nvPr/>
          </p:nvSpPr>
          <p:spPr>
            <a:xfrm>
              <a:off x="0" y="0"/>
              <a:ext cx="3319539" cy="224681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73" name="image52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61" t="12207" r="3286" b="4537"/>
            <a:stretch>
              <a:fillRect/>
            </a:stretch>
          </p:blipFill>
          <p:spPr>
            <a:xfrm>
              <a:off x="0" y="-1"/>
              <a:ext cx="3319539" cy="2246814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77" name="Group 477"/>
          <p:cNvGrpSpPr/>
          <p:nvPr/>
        </p:nvGrpSpPr>
        <p:grpSpPr>
          <a:xfrm>
            <a:off x="5580314" y="4028537"/>
            <a:ext cx="3256977" cy="2247914"/>
            <a:chOff x="0" y="0"/>
            <a:chExt cx="3256976" cy="2247912"/>
          </a:xfrm>
        </p:grpSpPr>
        <p:sp>
          <p:nvSpPr>
            <p:cNvPr id="475" name="Shape 475"/>
            <p:cNvSpPr/>
            <p:nvPr/>
          </p:nvSpPr>
          <p:spPr>
            <a:xfrm>
              <a:off x="0" y="0"/>
              <a:ext cx="3256977" cy="224791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76" name="image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16" t="7365" r="1918" b="6920"/>
            <a:stretch>
              <a:fillRect/>
            </a:stretch>
          </p:blipFill>
          <p:spPr>
            <a:xfrm>
              <a:off x="-1" y="0"/>
              <a:ext cx="3256978" cy="2247913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80" name="Group 480"/>
          <p:cNvGrpSpPr/>
          <p:nvPr/>
        </p:nvGrpSpPr>
        <p:grpSpPr>
          <a:xfrm>
            <a:off x="3757271" y="4028537"/>
            <a:ext cx="1685584" cy="2247914"/>
            <a:chOff x="0" y="0"/>
            <a:chExt cx="1685582" cy="2247912"/>
          </a:xfrm>
        </p:grpSpPr>
        <p:sp>
          <p:nvSpPr>
            <p:cNvPr id="478" name="Shape 478"/>
            <p:cNvSpPr/>
            <p:nvPr/>
          </p:nvSpPr>
          <p:spPr>
            <a:xfrm>
              <a:off x="0" y="0"/>
              <a:ext cx="1685583" cy="2247913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479" name="image54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685583" cy="2247913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/>
          <p:nvPr>
            <p:ph type="body" sz="quarter" idx="1"/>
          </p:nvPr>
        </p:nvSpPr>
        <p:spPr>
          <a:xfrm>
            <a:off x="1368425" y="2743200"/>
            <a:ext cx="6480176" cy="1673225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pc="200" sz="3200"/>
            </a:lvl1pPr>
          </a:lstStyle>
          <a:p>
            <a:pPr/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type="body" sz="quarter" idx="1"/>
          </p:nvPr>
        </p:nvSpPr>
        <p:spPr>
          <a:xfrm>
            <a:off x="1368425" y="2743200"/>
            <a:ext cx="6480176" cy="16732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ts val="700"/>
              </a:spcBef>
              <a:defRPr spc="200" sz="3200"/>
            </a:pPr>
            <a:r>
              <a:t>Introduction</a:t>
            </a:r>
          </a:p>
          <a:p>
            <a:pPr>
              <a:lnSpc>
                <a:spcPct val="90000"/>
              </a:lnSpc>
              <a:spcBef>
                <a:spcPts val="700"/>
              </a:spcBef>
              <a:defRPr spc="200" sz="3200"/>
            </a:pPr>
            <a:r>
              <a:t>&amp;</a:t>
            </a:r>
          </a:p>
          <a:p>
            <a:pPr>
              <a:lnSpc>
                <a:spcPct val="90000"/>
              </a:lnSpc>
              <a:spcBef>
                <a:spcPts val="700"/>
              </a:spcBef>
              <a:defRPr spc="200" sz="3200"/>
            </a:pPr>
            <a:r>
              <a:t>Background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5.png"/>
          <p:cNvPicPr>
            <a:picLocks noChangeAspect="1"/>
          </p:cNvPicPr>
          <p:nvPr/>
        </p:nvPicPr>
        <p:blipFill>
          <a:blip r:embed="rId2">
            <a:extLst/>
          </a:blip>
          <a:srcRect l="642" t="16816" r="355" b="14738"/>
          <a:stretch>
            <a:fillRect/>
          </a:stretch>
        </p:blipFill>
        <p:spPr>
          <a:xfrm>
            <a:off x="1961524" y="1529541"/>
            <a:ext cx="6874629" cy="2877528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Cary, North Carolina</a:t>
            </a:r>
          </a:p>
        </p:txBody>
      </p:sp>
      <p:sp>
        <p:nvSpPr>
          <p:cNvPr id="202" name="Shape 202"/>
          <p:cNvSpPr/>
          <p:nvPr/>
        </p:nvSpPr>
        <p:spPr>
          <a:xfrm>
            <a:off x="5265420" y="4519640"/>
            <a:ext cx="3665914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</a:pPr>
            <a:r>
              <a:t>Wake &amp; Chatham Counties</a:t>
            </a: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</a:pPr>
            <a:r>
              <a:t>57 square miles</a:t>
            </a: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</a:pPr>
            <a:r>
              <a:t>Population ~156,000</a:t>
            </a:r>
          </a:p>
          <a:p>
            <a:pPr marL="285750" indent="-285750">
              <a:spcBef>
                <a:spcPts val="600"/>
              </a:spcBef>
              <a:buSzPct val="100000"/>
              <a:buFont typeface="Arial"/>
              <a:buChar char="•"/>
            </a:pPr>
            <a:r>
              <a:t>7th largest NC city (population)</a:t>
            </a:r>
          </a:p>
        </p:txBody>
      </p:sp>
      <p:pic>
        <p:nvPicPr>
          <p:cNvPr id="203" name="image6.png"/>
          <p:cNvPicPr>
            <a:picLocks noChangeAspect="1"/>
          </p:cNvPicPr>
          <p:nvPr/>
        </p:nvPicPr>
        <p:blipFill>
          <a:blip r:embed="rId3">
            <a:extLst/>
          </a:blip>
          <a:srcRect l="24545" t="10005" r="18069" b="3701"/>
          <a:stretch>
            <a:fillRect/>
          </a:stretch>
        </p:blipFill>
        <p:spPr>
          <a:xfrm>
            <a:off x="1927740" y="3329940"/>
            <a:ext cx="3337681" cy="304038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1593934" y="4519640"/>
            <a:ext cx="807721" cy="293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11429">
            <a:solidFill>
              <a:srgbClr val="3A5E8A"/>
            </a:solidFill>
            <a:prstDash val="sysDash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5" name="Shape 205"/>
          <p:cNvSpPr/>
          <p:nvPr/>
        </p:nvSpPr>
        <p:spPr>
          <a:xfrm>
            <a:off x="248411" y="4373869"/>
            <a:ext cx="1420744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3200">
                <a:solidFill>
                  <a:srgbClr val="FF582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CARY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2470" y="613255"/>
            <a:ext cx="4301662" cy="57367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0" dir="0">
              <a:srgbClr val="000000">
                <a:alpha val="40000"/>
              </a:srgbClr>
            </a:outerShdw>
          </a:effectLst>
        </p:spPr>
      </p:pic>
      <p:pic>
        <p:nvPicPr>
          <p:cNvPr id="208" name="image8.png"/>
          <p:cNvPicPr>
            <a:picLocks noChangeAspect="1"/>
          </p:cNvPicPr>
          <p:nvPr/>
        </p:nvPicPr>
        <p:blipFill>
          <a:blip r:embed="rId3">
            <a:extLst/>
          </a:blip>
          <a:srcRect l="65143" t="0" r="9808" b="65055"/>
          <a:stretch>
            <a:fillRect/>
          </a:stretch>
        </p:blipFill>
        <p:spPr>
          <a:xfrm>
            <a:off x="6676563" y="1101225"/>
            <a:ext cx="1276816" cy="107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86968">
              <a:defRPr sz="2134"/>
            </a:lvl1pPr>
          </a:lstStyle>
          <a:p>
            <a:pPr/>
            <a:r>
              <a:t>Cary Greenways Overview</a:t>
            </a:r>
          </a:p>
        </p:txBody>
      </p:sp>
      <p:pic>
        <p:nvPicPr>
          <p:cNvPr id="210" name="image9.png"/>
          <p:cNvPicPr>
            <a:picLocks noChangeAspect="1"/>
          </p:cNvPicPr>
          <p:nvPr/>
        </p:nvPicPr>
        <p:blipFill>
          <a:blip r:embed="rId4">
            <a:extLst/>
          </a:blip>
          <a:srcRect l="19677" t="11951" r="35522" b="1223"/>
          <a:stretch>
            <a:fillRect/>
          </a:stretch>
        </p:blipFill>
        <p:spPr>
          <a:xfrm>
            <a:off x="3800654" y="1101225"/>
            <a:ext cx="4307767" cy="5061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10.png"/>
          <p:cNvPicPr>
            <a:picLocks noChangeAspect="1"/>
          </p:cNvPicPr>
          <p:nvPr/>
        </p:nvPicPr>
        <p:blipFill>
          <a:blip r:embed="rId5">
            <a:extLst/>
          </a:blip>
          <a:srcRect l="9809" t="0" r="73524" b="6548"/>
          <a:stretch>
            <a:fillRect/>
          </a:stretch>
        </p:blipFill>
        <p:spPr>
          <a:xfrm>
            <a:off x="3888268" y="1105987"/>
            <a:ext cx="833284" cy="2830287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>
            <p:ph type="body" sz="quarter" idx="1"/>
          </p:nvPr>
        </p:nvSpPr>
        <p:spPr>
          <a:xfrm>
            <a:off x="381000" y="2245141"/>
            <a:ext cx="2362200" cy="374709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· Bordered by  significant regional and state recreation facilities</a:t>
            </a:r>
          </a:p>
          <a:p>
            <a:pPr/>
            <a:r>
              <a:t>· 79+miles of trail on the ground</a:t>
            </a:r>
          </a:p>
          <a:p>
            <a:pPr/>
            <a:r>
              <a:t>· 200+ mile network proposed</a:t>
            </a:r>
          </a:p>
        </p:txBody>
      </p:sp>
      <p:pic>
        <p:nvPicPr>
          <p:cNvPr id="213" name="image11.png"/>
          <p:cNvPicPr>
            <a:picLocks noChangeAspect="1"/>
          </p:cNvPicPr>
          <p:nvPr/>
        </p:nvPicPr>
        <p:blipFill>
          <a:blip r:embed="rId6">
            <a:extLst/>
          </a:blip>
          <a:srcRect l="8244" t="516" r="7359" b="3367"/>
          <a:stretch>
            <a:fillRect/>
          </a:stretch>
        </p:blipFill>
        <p:spPr>
          <a:xfrm>
            <a:off x="3800654" y="1109665"/>
            <a:ext cx="4284236" cy="2955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12.png"/>
          <p:cNvPicPr>
            <a:picLocks noChangeAspect="1"/>
          </p:cNvPicPr>
          <p:nvPr/>
        </p:nvPicPr>
        <p:blipFill>
          <a:blip r:embed="rId7">
            <a:extLst/>
          </a:blip>
          <a:srcRect l="25363" t="399" r="24182" b="550"/>
          <a:stretch>
            <a:fillRect/>
          </a:stretch>
        </p:blipFill>
        <p:spPr>
          <a:xfrm>
            <a:off x="3962163" y="1117850"/>
            <a:ext cx="4249232" cy="5053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13.png"/>
          <p:cNvPicPr>
            <a:picLocks noChangeAspect="1"/>
          </p:cNvPicPr>
          <p:nvPr/>
        </p:nvPicPr>
        <p:blipFill>
          <a:blip r:embed="rId8">
            <a:extLst/>
          </a:blip>
          <a:srcRect l="1129" t="2943" r="2139" b="2373"/>
          <a:stretch>
            <a:fillRect/>
          </a:stretch>
        </p:blipFill>
        <p:spPr>
          <a:xfrm>
            <a:off x="4000500" y="1181100"/>
            <a:ext cx="4010025" cy="487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5"/>
      <p:bldP build="whole" bldLvl="1" animBg="1" rev="0" advAuto="0" spid="211" grpId="1"/>
      <p:bldP build="whole" bldLvl="1" animBg="1" rev="0" advAuto="0" spid="215" grpId="4"/>
      <p:bldP build="whole" bldLvl="1" animBg="1" rev="0" advAuto="0" spid="208" grpId="2"/>
      <p:bldP build="whole" bldLvl="1" animBg="1" rev="0" advAuto="0" spid="213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body" sz="quarter" idx="1"/>
          </p:nvPr>
        </p:nvSpPr>
        <p:spPr>
          <a:xfrm>
            <a:off x="301752" y="1523999"/>
            <a:ext cx="4040188" cy="732976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Average 10 Largest NC Communities	</a:t>
            </a:r>
          </a:p>
        </p:txBody>
      </p:sp>
      <p:sp>
        <p:nvSpPr>
          <p:cNvPr id="218" name="Shape 218"/>
          <p:cNvSpPr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spcBef>
                <a:spcPts val="500"/>
              </a:spcBef>
              <a:buClrTx/>
              <a:buSzTx/>
              <a:buFontTx/>
              <a:buNone/>
              <a:defRPr b="1" sz="2200">
                <a:solidFill>
                  <a:srgbClr val="FFFFFF"/>
                </a:solidFill>
              </a:defRPr>
            </a:lvl1pPr>
          </a:lstStyle>
          <a:p>
            <a:pPr/>
            <a:r>
              <a:t>Town of Cary</a:t>
            </a:r>
          </a:p>
        </p:txBody>
      </p:sp>
      <p:sp>
        <p:nvSpPr>
          <p:cNvPr id="219" name="Shape 219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Greenway Miles</a:t>
            </a:r>
          </a:p>
        </p:txBody>
      </p:sp>
      <p:sp>
        <p:nvSpPr>
          <p:cNvPr id="220" name="Shape 220"/>
          <p:cNvSpPr/>
          <p:nvPr/>
        </p:nvSpPr>
        <p:spPr>
          <a:xfrm>
            <a:off x="1072079" y="5998121"/>
            <a:ext cx="140059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 = 5 miles</a:t>
            </a:r>
          </a:p>
        </p:txBody>
      </p:sp>
      <p:pic>
        <p:nvPicPr>
          <p:cNvPr id="221" name="image14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521" y="5941671"/>
            <a:ext cx="636875" cy="398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14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8483" y="2817466"/>
            <a:ext cx="594166" cy="37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14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7320" y="2691340"/>
            <a:ext cx="594166" cy="371354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/>
          <p:nvPr/>
        </p:nvSpPr>
        <p:spPr>
          <a:xfrm>
            <a:off x="4722919" y="5341458"/>
            <a:ext cx="4110186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1200"/>
              </a:spcBef>
              <a:defRPr sz="2400"/>
            </a:pPr>
            <a:r>
              <a:t>Over 79 miles of trail;                                                                          2</a:t>
            </a:r>
            <a:r>
              <a:rPr baseline="30000"/>
              <a:t>nd</a:t>
            </a:r>
            <a:r>
              <a:t> highest in state</a:t>
            </a:r>
          </a:p>
        </p:txBody>
      </p:sp>
      <p:pic>
        <p:nvPicPr>
          <p:cNvPr id="225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6222" y="3701603"/>
            <a:ext cx="591364" cy="371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0887" y="3675895"/>
            <a:ext cx="591364" cy="371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4678" y="3198408"/>
            <a:ext cx="591364" cy="371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7243" y="3056301"/>
            <a:ext cx="591364" cy="371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7218" y="4780700"/>
            <a:ext cx="597461" cy="36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0776" y="4683373"/>
            <a:ext cx="597461" cy="36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9860" y="4167297"/>
            <a:ext cx="597461" cy="36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14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2730" y="3369009"/>
            <a:ext cx="594166" cy="37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14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4974" y="4021918"/>
            <a:ext cx="594166" cy="37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07027" y="3765568"/>
            <a:ext cx="591364" cy="371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3692" y="3561651"/>
            <a:ext cx="591364" cy="371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3527" y="3225706"/>
            <a:ext cx="591364" cy="371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3861" y="4292913"/>
            <a:ext cx="591364" cy="371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98245" y="4781455"/>
            <a:ext cx="597461" cy="36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98245" y="4162042"/>
            <a:ext cx="597461" cy="36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77722" y="4185930"/>
            <a:ext cx="597461" cy="365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14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693" y="3463780"/>
            <a:ext cx="594166" cy="37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14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8502" y="3790689"/>
            <a:ext cx="594166" cy="37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8694" y="3933540"/>
            <a:ext cx="591363" cy="371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body" sz="quarter" idx="1"/>
          </p:nvPr>
        </p:nvSpPr>
        <p:spPr>
          <a:xfrm>
            <a:off x="301752" y="1523999"/>
            <a:ext cx="4040188" cy="732976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Average 10 Largest NC Communities 	</a:t>
            </a:r>
          </a:p>
        </p:txBody>
      </p:sp>
      <p:sp>
        <p:nvSpPr>
          <p:cNvPr id="246" name="Shape 246"/>
          <p:cNvSpPr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spcBef>
                <a:spcPts val="500"/>
              </a:spcBef>
              <a:buClrTx/>
              <a:buSzTx/>
              <a:buFontTx/>
              <a:buNone/>
              <a:defRPr b="1" sz="2200">
                <a:solidFill>
                  <a:srgbClr val="FFFFFF"/>
                </a:solidFill>
              </a:defRPr>
            </a:lvl1pPr>
          </a:lstStyle>
          <a:p>
            <a:pPr/>
            <a:r>
              <a:t>Town of Cary</a:t>
            </a:r>
          </a:p>
        </p:txBody>
      </p:sp>
      <p:sp>
        <p:nvSpPr>
          <p:cNvPr id="247" name="Shape 247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Greenway Miles per 1000 Population</a:t>
            </a:r>
          </a:p>
        </p:txBody>
      </p:sp>
      <p:sp>
        <p:nvSpPr>
          <p:cNvPr id="248" name="Shape 248"/>
          <p:cNvSpPr/>
          <p:nvPr/>
        </p:nvSpPr>
        <p:spPr>
          <a:xfrm>
            <a:off x="1072079" y="5998121"/>
            <a:ext cx="140059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 = 1/10 mile</a:t>
            </a:r>
          </a:p>
        </p:txBody>
      </p:sp>
      <p:pic>
        <p:nvPicPr>
          <p:cNvPr id="249" name="imag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98920" y="3725395"/>
            <a:ext cx="379990" cy="519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6208" y="3725395"/>
            <a:ext cx="379990" cy="519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9047" y="3725395"/>
            <a:ext cx="379990" cy="519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4571" y="3725395"/>
            <a:ext cx="379990" cy="519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953" y="5848341"/>
            <a:ext cx="379989" cy="519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7283" y="3725395"/>
            <a:ext cx="379990" cy="519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1632" y="3725395"/>
            <a:ext cx="379990" cy="51911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4791328" y="4982457"/>
            <a:ext cx="3953660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/>
            </a:pPr>
            <a:r>
              <a:t>½ mile per 1000;</a:t>
            </a:r>
          </a:p>
          <a:p>
            <a:pPr algn="ctr">
              <a:defRPr sz="2400"/>
            </a:pPr>
            <a:r>
              <a:t>highest in state</a:t>
            </a:r>
          </a:p>
        </p:txBody>
      </p:sp>
      <p:pic>
        <p:nvPicPr>
          <p:cNvPr id="257" name="image17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3417"/>
          <a:stretch>
            <a:fillRect/>
          </a:stretch>
        </p:blipFill>
        <p:spPr>
          <a:xfrm>
            <a:off x="2208696" y="3725395"/>
            <a:ext cx="379990" cy="18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735849" y="1738609"/>
            <a:ext cx="7634211" cy="878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sz="5400">
                <a:solidFill>
                  <a:schemeClr val="accent3"/>
                </a:solidFill>
              </a:defRPr>
            </a:lvl1pPr>
          </a:lstStyle>
          <a:p>
            <a:pPr/>
            <a:r>
              <a:t>How did we get here?</a:t>
            </a:r>
          </a:p>
        </p:txBody>
      </p:sp>
      <p:sp>
        <p:nvSpPr>
          <p:cNvPr id="260" name="Shape 260"/>
          <p:cNvSpPr/>
          <p:nvPr/>
        </p:nvSpPr>
        <p:spPr>
          <a:xfrm>
            <a:off x="442966" y="3015457"/>
            <a:ext cx="8219976" cy="263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i="1" sz="4400">
                <a:solidFill>
                  <a:schemeClr val="accent1"/>
                </a:solidFill>
                <a:effectLst>
                  <a:outerShdw sx="100000" sy="100000" kx="0" ky="0" algn="b" rotWithShape="0" blurRad="38100" dist="25400" dir="540000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pPr/>
            <a:r>
              <a:t>…not by managing all greenway construction as capital projects with 2-3 parks &amp; greenway planners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type="title"/>
          </p:nvPr>
        </p:nvSpPr>
        <p:spPr>
          <a:xfrm>
            <a:off x="301752" y="228599"/>
            <a:ext cx="8534401" cy="758954"/>
          </a:xfrm>
          <a:prstGeom prst="rect">
            <a:avLst/>
          </a:prstGeom>
        </p:spPr>
        <p:txBody>
          <a:bodyPr/>
          <a:lstStyle/>
          <a:p>
            <a:pPr/>
            <a:r>
              <a:t>Greenway Construction &amp; Funding Methods</a:t>
            </a:r>
          </a:p>
        </p:txBody>
      </p:sp>
      <p:grpSp>
        <p:nvGrpSpPr>
          <p:cNvPr id="276" name="Group 276"/>
          <p:cNvGrpSpPr/>
          <p:nvPr/>
        </p:nvGrpSpPr>
        <p:grpSpPr>
          <a:xfrm>
            <a:off x="4185957" y="1360292"/>
            <a:ext cx="859399" cy="4851792"/>
            <a:chOff x="0" y="0"/>
            <a:chExt cx="859398" cy="4851791"/>
          </a:xfrm>
        </p:grpSpPr>
        <p:grpSp>
          <p:nvGrpSpPr>
            <p:cNvPr id="265" name="Group 265"/>
            <p:cNvGrpSpPr/>
            <p:nvPr/>
          </p:nvGrpSpPr>
          <p:grpSpPr>
            <a:xfrm>
              <a:off x="0" y="0"/>
              <a:ext cx="859399" cy="1234440"/>
              <a:chOff x="0" y="0"/>
              <a:chExt cx="859398" cy="1234439"/>
            </a:xfrm>
          </p:grpSpPr>
          <p:sp>
            <p:nvSpPr>
              <p:cNvPr id="263" name="Shape 263"/>
              <p:cNvSpPr/>
              <p:nvPr/>
            </p:nvSpPr>
            <p:spPr>
              <a:xfrm>
                <a:off x="0" y="187520"/>
                <a:ext cx="859399" cy="859400"/>
              </a:xfrm>
              <a:prstGeom prst="roundRect">
                <a:avLst>
                  <a:gd name="adj" fmla="val 7500"/>
                </a:avLst>
              </a:prstGeom>
              <a:solidFill>
                <a:schemeClr val="accent6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53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64" name="Shape 264"/>
              <p:cNvSpPr/>
              <p:nvPr/>
            </p:nvSpPr>
            <p:spPr>
              <a:xfrm>
                <a:off x="18859" y="0"/>
                <a:ext cx="821681" cy="1234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353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Developer-Built Greenways (2003/2004)</a:t>
                </a:r>
              </a:p>
            </p:txBody>
          </p:sp>
        </p:grpSp>
        <p:sp>
          <p:nvSpPr>
            <p:cNvPr id="266" name="Shape 266"/>
            <p:cNvSpPr/>
            <p:nvPr/>
          </p:nvSpPr>
          <p:spPr>
            <a:xfrm rot="5400000">
              <a:off x="335165" y="1141453"/>
              <a:ext cx="189069" cy="189068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69" name="Group 269"/>
            <p:cNvGrpSpPr/>
            <p:nvPr/>
          </p:nvGrpSpPr>
          <p:grpSpPr>
            <a:xfrm>
              <a:off x="0" y="1425054"/>
              <a:ext cx="859399" cy="859400"/>
              <a:chOff x="0" y="0"/>
              <a:chExt cx="859398" cy="859398"/>
            </a:xfrm>
          </p:grpSpPr>
          <p:sp>
            <p:nvSpPr>
              <p:cNvPr id="267" name="Shape 267"/>
              <p:cNvSpPr/>
              <p:nvPr/>
            </p:nvSpPr>
            <p:spPr>
              <a:xfrm>
                <a:off x="0" y="0"/>
                <a:ext cx="859399" cy="859399"/>
              </a:xfrm>
              <a:prstGeom prst="roundRect">
                <a:avLst>
                  <a:gd name="adj" fmla="val 7500"/>
                </a:avLst>
              </a:prstGeom>
              <a:solidFill>
                <a:srgbClr val="92D050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53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68" name="Shape 268"/>
              <p:cNvSpPr/>
              <p:nvPr/>
            </p:nvSpPr>
            <p:spPr>
              <a:xfrm>
                <a:off x="18859" y="2979"/>
                <a:ext cx="821681" cy="853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353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Capital Project – Grant Funding</a:t>
                </a:r>
              </a:p>
            </p:txBody>
          </p:sp>
        </p:grpSp>
        <p:sp>
          <p:nvSpPr>
            <p:cNvPr id="270" name="Shape 270"/>
            <p:cNvSpPr/>
            <p:nvPr/>
          </p:nvSpPr>
          <p:spPr>
            <a:xfrm rot="5400000">
              <a:off x="335165" y="2378986"/>
              <a:ext cx="189069" cy="189069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3290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73" name="Group 273"/>
            <p:cNvGrpSpPr/>
            <p:nvPr/>
          </p:nvGrpSpPr>
          <p:grpSpPr>
            <a:xfrm>
              <a:off x="0" y="2662588"/>
              <a:ext cx="859399" cy="859400"/>
              <a:chOff x="0" y="0"/>
              <a:chExt cx="859398" cy="859398"/>
            </a:xfrm>
          </p:grpSpPr>
          <p:sp>
            <p:nvSpPr>
              <p:cNvPr id="271" name="Shape 271"/>
              <p:cNvSpPr/>
              <p:nvPr/>
            </p:nvSpPr>
            <p:spPr>
              <a:xfrm>
                <a:off x="0" y="0"/>
                <a:ext cx="859399" cy="859399"/>
              </a:xfrm>
              <a:prstGeom prst="roundRect">
                <a:avLst>
                  <a:gd name="adj" fmla="val 7500"/>
                </a:avLst>
              </a:prstGeom>
              <a:solidFill>
                <a:srgbClr val="558ED5"/>
              </a:solidFill>
              <a:ln w="11429" cap="flat">
                <a:solidFill>
                  <a:srgbClr val="FFFFFF"/>
                </a:solidFill>
                <a:prstDash val="sys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53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272" name="Shape 272"/>
              <p:cNvSpPr/>
              <p:nvPr/>
            </p:nvSpPr>
            <p:spPr>
              <a:xfrm>
                <a:off x="18859" y="2979"/>
                <a:ext cx="821681" cy="853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353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Capital Project – Town Funds</a:t>
                </a:r>
              </a:p>
            </p:txBody>
          </p:sp>
        </p:grpSp>
        <p:sp>
          <p:nvSpPr>
            <p:cNvPr id="274" name="Shape 274"/>
            <p:cNvSpPr/>
            <p:nvPr/>
          </p:nvSpPr>
          <p:spPr>
            <a:xfrm rot="5400000">
              <a:off x="335165" y="3616520"/>
              <a:ext cx="189069" cy="189069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6B972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18859" y="3807851"/>
              <a:ext cx="821681" cy="1043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353"/>
              </a:lvl1pPr>
            </a:lstStyle>
            <a:p>
              <a:pPr/>
              <a:r>
                <a:t>Constructed Greenway Network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Civic">
  <a:themeElements>
    <a:clrScheme name="Civi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ivic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iv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1429" cap="flat">
          <a:solidFill>
            <a:schemeClr val="accent1"/>
          </a:solidFill>
          <a:prstDash val="sysDash"/>
          <a:round/>
        </a:ln>
        <a:effectLst>
          <a:outerShdw sx="100000" sy="100000" kx="0" ky="0" algn="b" rotWithShape="0" blurRad="50800" dist="254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29" cap="flat">
          <a:solidFill>
            <a:schemeClr val="accent1"/>
          </a:solidFill>
          <a:prstDash val="sysDash"/>
          <a:round/>
        </a:ln>
        <a:effectLst>
          <a:outerShdw sx="100000" sy="100000" kx="0" ky="0" algn="b" rotWithShape="0" blurRad="508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ivic">
  <a:themeElements>
    <a:clrScheme name="Civi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Civic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ivi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4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1429" cap="flat">
          <a:solidFill>
            <a:schemeClr val="accent1"/>
          </a:solidFill>
          <a:prstDash val="sysDash"/>
          <a:round/>
        </a:ln>
        <a:effectLst>
          <a:outerShdw sx="100000" sy="100000" kx="0" ky="0" algn="b" rotWithShape="0" blurRad="50800" dist="25400" dir="5400000">
            <a:srgbClr val="000000">
              <a:alpha val="4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29" cap="flat">
          <a:solidFill>
            <a:schemeClr val="accent1"/>
          </a:solidFill>
          <a:prstDash val="sysDash"/>
          <a:round/>
        </a:ln>
        <a:effectLst>
          <a:outerShdw sx="100000" sy="100000" kx="0" ky="0" algn="b" rotWithShape="0" blurRad="508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